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Algerian" panose="04020705040A02060702" pitchFamily="82" charset="0"/>
      <p:regular r:id="rId20"/>
    </p:embeddedFont>
    <p:embeddedFont>
      <p:font typeface="Alice" panose="020B0604020202020204" charset="0"/>
      <p:regular r:id="rId21"/>
    </p:embeddedFont>
    <p:embeddedFont>
      <p:font typeface="Alice Bold" panose="020B0604020202020204" charset="0"/>
      <p:regular r:id="rId22"/>
    </p:embeddedFont>
    <p:embeddedFont>
      <p:font typeface="Arimo" panose="020B0604020202020204" charset="0"/>
      <p:regular r:id="rId23"/>
    </p:embeddedFont>
    <p:embeddedFont>
      <p:font typeface="Arimo Bold" panose="020B0604020202020204" charset="0"/>
      <p:regular r:id="rId24"/>
    </p:embeddedFont>
    <p:embeddedFont>
      <p:font typeface="Canva Sans" panose="020B0604020202020204" charset="0"/>
      <p:regular r:id="rId25"/>
    </p:embeddedFont>
    <p:embeddedFont>
      <p:font typeface="Gagalin" panose="020B0604020202020204" charset="0"/>
      <p:regular r:id="rId26"/>
    </p:embeddedFont>
    <p:embeddedFont>
      <p:font typeface="Harrington" panose="04040505050A02020702" pitchFamily="82" charset="0"/>
      <p:regular r:id="rId27"/>
    </p:embeddedFont>
    <p:embeddedFont>
      <p:font typeface="Lazord Sans Serif Expanded" panose="020B0604020202020204" charset="-78"/>
      <p:regular r:id="rId28"/>
    </p:embeddedFont>
    <p:embeddedFont>
      <p:font typeface="Montserrat" panose="00000500000000000000" pitchFamily="2" charset="0"/>
      <p:regular r:id="rId29"/>
    </p:embeddedFont>
    <p:embeddedFont>
      <p:font typeface="Montserrat Bold" panose="00000800000000000000"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8" Type="http://schemas.openxmlformats.org/officeDocument/2006/relationships/slide" Target="slides/slide7.xml"/></Relationships>
</file>

<file path=ppt/media/image1.png>
</file>

<file path=ppt/media/image10.sv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svg>
</file>

<file path=ppt/media/image3.png>
</file>

<file path=ppt/media/image4.png>
</file>

<file path=ppt/media/image5.svg>
</file>

<file path=ppt/media/image6.jp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grpSp>
        <p:nvGrpSpPr>
          <p:cNvPr id="3" name="Group 3"/>
          <p:cNvGrpSpPr/>
          <p:nvPr/>
        </p:nvGrpSpPr>
        <p:grpSpPr>
          <a:xfrm>
            <a:off x="15417809" y="8711933"/>
            <a:ext cx="1453495" cy="546367"/>
            <a:chOff x="0" y="0"/>
            <a:chExt cx="476650" cy="179172"/>
          </a:xfrm>
        </p:grpSpPr>
        <p:sp>
          <p:nvSpPr>
            <p:cNvPr id="4" name="Freeform 4"/>
            <p:cNvSpPr/>
            <p:nvPr/>
          </p:nvSpPr>
          <p:spPr>
            <a:xfrm>
              <a:off x="0" y="0"/>
              <a:ext cx="476650" cy="179172"/>
            </a:xfrm>
            <a:custGeom>
              <a:avLst/>
              <a:gdLst/>
              <a:ahLst/>
              <a:cxnLst/>
              <a:rect l="l" t="t" r="r" b="b"/>
              <a:pathLst>
                <a:path w="476650" h="179172">
                  <a:moveTo>
                    <a:pt x="89586" y="0"/>
                  </a:moveTo>
                  <a:lnTo>
                    <a:pt x="387064" y="0"/>
                  </a:lnTo>
                  <a:cubicBezTo>
                    <a:pt x="410824" y="0"/>
                    <a:pt x="433610" y="9439"/>
                    <a:pt x="450411" y="26239"/>
                  </a:cubicBezTo>
                  <a:cubicBezTo>
                    <a:pt x="467212" y="43040"/>
                    <a:pt x="476650" y="65826"/>
                    <a:pt x="476650" y="89586"/>
                  </a:cubicBezTo>
                  <a:lnTo>
                    <a:pt x="476650" y="89586"/>
                  </a:lnTo>
                  <a:cubicBezTo>
                    <a:pt x="476650" y="139063"/>
                    <a:pt x="436541" y="179172"/>
                    <a:pt x="387064" y="179172"/>
                  </a:cubicBezTo>
                  <a:lnTo>
                    <a:pt x="89586" y="179172"/>
                  </a:lnTo>
                  <a:cubicBezTo>
                    <a:pt x="40109" y="179172"/>
                    <a:pt x="0" y="139063"/>
                    <a:pt x="0" y="89586"/>
                  </a:cubicBezTo>
                  <a:lnTo>
                    <a:pt x="0" y="89586"/>
                  </a:lnTo>
                  <a:cubicBezTo>
                    <a:pt x="0" y="40109"/>
                    <a:pt x="40109" y="0"/>
                    <a:pt x="89586" y="0"/>
                  </a:cubicBezTo>
                  <a:close/>
                </a:path>
              </a:pathLst>
            </a:custGeom>
            <a:solidFill>
              <a:srgbClr val="000000">
                <a:alpha val="0"/>
              </a:srgbClr>
            </a:solidFill>
            <a:ln w="28575" cap="rnd">
              <a:solidFill>
                <a:srgbClr val="AB6141"/>
              </a:solidFill>
              <a:prstDash val="solid"/>
              <a:round/>
            </a:ln>
          </p:spPr>
          <p:txBody>
            <a:bodyPr/>
            <a:lstStyle/>
            <a:p>
              <a:endParaRPr lang="en-IN"/>
            </a:p>
          </p:txBody>
        </p:sp>
        <p:sp>
          <p:nvSpPr>
            <p:cNvPr id="5" name="TextBox 5"/>
            <p:cNvSpPr txBox="1"/>
            <p:nvPr/>
          </p:nvSpPr>
          <p:spPr>
            <a:xfrm>
              <a:off x="0" y="-38100"/>
              <a:ext cx="476650" cy="217272"/>
            </a:xfrm>
            <a:prstGeom prst="rect">
              <a:avLst/>
            </a:prstGeom>
          </p:spPr>
          <p:txBody>
            <a:bodyPr lIns="50800" tIns="50800" rIns="50800" bIns="50800" rtlCol="0" anchor="ctr"/>
            <a:lstStyle/>
            <a:p>
              <a:pPr algn="ctr">
                <a:lnSpc>
                  <a:spcPts val="2940"/>
                </a:lnSpc>
              </a:pPr>
              <a:endParaRPr/>
            </a:p>
          </p:txBody>
        </p:sp>
      </p:grpSp>
      <p:sp>
        <p:nvSpPr>
          <p:cNvPr id="6" name="Freeform 6"/>
          <p:cNvSpPr/>
          <p:nvPr/>
        </p:nvSpPr>
        <p:spPr>
          <a:xfrm rot="5400000">
            <a:off x="16000540" y="8510811"/>
            <a:ext cx="288033" cy="948611"/>
          </a:xfrm>
          <a:custGeom>
            <a:avLst/>
            <a:gdLst/>
            <a:ahLst/>
            <a:cxnLst/>
            <a:rect l="l" t="t" r="r" b="b"/>
            <a:pathLst>
              <a:path w="288033" h="948611">
                <a:moveTo>
                  <a:pt x="0" y="0"/>
                </a:moveTo>
                <a:lnTo>
                  <a:pt x="288033" y="0"/>
                </a:lnTo>
                <a:lnTo>
                  <a:pt x="288033" y="948611"/>
                </a:lnTo>
                <a:lnTo>
                  <a:pt x="0" y="9486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7" name="Freeform 7"/>
          <p:cNvSpPr/>
          <p:nvPr/>
        </p:nvSpPr>
        <p:spPr>
          <a:xfrm>
            <a:off x="0" y="17423"/>
            <a:ext cx="2463733" cy="1756925"/>
          </a:xfrm>
          <a:custGeom>
            <a:avLst/>
            <a:gdLst/>
            <a:ahLst/>
            <a:cxnLst/>
            <a:rect l="l" t="t" r="r" b="b"/>
            <a:pathLst>
              <a:path w="2463733" h="1756925">
                <a:moveTo>
                  <a:pt x="0" y="0"/>
                </a:moveTo>
                <a:lnTo>
                  <a:pt x="2463733" y="0"/>
                </a:lnTo>
                <a:lnTo>
                  <a:pt x="2463733" y="1756924"/>
                </a:lnTo>
                <a:lnTo>
                  <a:pt x="0" y="1756924"/>
                </a:lnTo>
                <a:lnTo>
                  <a:pt x="0" y="0"/>
                </a:lnTo>
                <a:close/>
              </a:path>
            </a:pathLst>
          </a:custGeom>
          <a:blipFill>
            <a:blip r:embed="rId4"/>
            <a:stretch>
              <a:fillRect/>
            </a:stretch>
          </a:blipFill>
        </p:spPr>
        <p:txBody>
          <a:bodyPr/>
          <a:lstStyle/>
          <a:p>
            <a:endParaRPr lang="en-IN"/>
          </a:p>
        </p:txBody>
      </p:sp>
      <p:sp>
        <p:nvSpPr>
          <p:cNvPr id="8" name="TextBox 8"/>
          <p:cNvSpPr txBox="1"/>
          <p:nvPr/>
        </p:nvSpPr>
        <p:spPr>
          <a:xfrm>
            <a:off x="3804757" y="1904722"/>
            <a:ext cx="11372473" cy="1253490"/>
          </a:xfrm>
          <a:prstGeom prst="rect">
            <a:avLst/>
          </a:prstGeom>
        </p:spPr>
        <p:txBody>
          <a:bodyPr lIns="0" tIns="0" rIns="0" bIns="0" rtlCol="0" anchor="t">
            <a:spAutoFit/>
          </a:bodyPr>
          <a:lstStyle/>
          <a:p>
            <a:pPr algn="ctr">
              <a:lnSpc>
                <a:spcPts val="3359"/>
              </a:lnSpc>
            </a:pPr>
            <a:r>
              <a:rPr lang="en-US" sz="2400">
                <a:solidFill>
                  <a:srgbClr val="544036"/>
                </a:solidFill>
                <a:latin typeface="Arimo Bold"/>
              </a:rPr>
              <a:t> This Project &amp; Presentation is for partial fulfilment of   </a:t>
            </a:r>
          </a:p>
          <a:p>
            <a:pPr algn="ctr">
              <a:lnSpc>
                <a:spcPts val="3359"/>
              </a:lnSpc>
            </a:pPr>
            <a:r>
              <a:rPr lang="en-US" sz="2400">
                <a:solidFill>
                  <a:srgbClr val="544036"/>
                </a:solidFill>
                <a:latin typeface="Arimo Bold"/>
              </a:rPr>
              <a:t>    Front End Engineering - II</a:t>
            </a:r>
            <a:r>
              <a:rPr lang="en-US" sz="2400">
                <a:solidFill>
                  <a:srgbClr val="544036"/>
                </a:solidFill>
                <a:latin typeface="Arimo"/>
              </a:rPr>
              <a:t>(22CS004)</a:t>
            </a:r>
          </a:p>
          <a:p>
            <a:pPr marL="0" lvl="0" indent="0" algn="l">
              <a:lnSpc>
                <a:spcPts val="3359"/>
              </a:lnSpc>
              <a:spcBef>
                <a:spcPct val="0"/>
              </a:spcBef>
            </a:pPr>
            <a:endParaRPr lang="en-US" sz="2400">
              <a:solidFill>
                <a:srgbClr val="544036"/>
              </a:solidFill>
              <a:latin typeface="Arimo"/>
            </a:endParaRPr>
          </a:p>
        </p:txBody>
      </p:sp>
      <p:sp>
        <p:nvSpPr>
          <p:cNvPr id="9" name="TextBox 9"/>
          <p:cNvSpPr txBox="1"/>
          <p:nvPr/>
        </p:nvSpPr>
        <p:spPr>
          <a:xfrm>
            <a:off x="3804757" y="532658"/>
            <a:ext cx="11372473" cy="1067994"/>
          </a:xfrm>
          <a:prstGeom prst="rect">
            <a:avLst/>
          </a:prstGeom>
        </p:spPr>
        <p:txBody>
          <a:bodyPr lIns="0" tIns="0" rIns="0" bIns="0" rtlCol="0" anchor="t">
            <a:spAutoFit/>
          </a:bodyPr>
          <a:lstStyle/>
          <a:p>
            <a:pPr marL="0" lvl="0" indent="0" algn="ctr">
              <a:lnSpc>
                <a:spcPts val="8102"/>
              </a:lnSpc>
            </a:pPr>
            <a:r>
              <a:rPr lang="en-US" sz="7572" dirty="0">
                <a:solidFill>
                  <a:srgbClr val="544036"/>
                </a:solidFill>
                <a:latin typeface="Gagalin"/>
              </a:rPr>
              <a:t>Apparel Arcade</a:t>
            </a:r>
          </a:p>
        </p:txBody>
      </p:sp>
      <p:sp>
        <p:nvSpPr>
          <p:cNvPr id="10" name="TextBox 10"/>
          <p:cNvSpPr txBox="1"/>
          <p:nvPr/>
        </p:nvSpPr>
        <p:spPr>
          <a:xfrm>
            <a:off x="3804757" y="6418937"/>
            <a:ext cx="11372473" cy="962484"/>
          </a:xfrm>
          <a:prstGeom prst="rect">
            <a:avLst/>
          </a:prstGeom>
        </p:spPr>
        <p:txBody>
          <a:bodyPr lIns="0" tIns="0" rIns="0" bIns="0" rtlCol="0" anchor="t">
            <a:spAutoFit/>
          </a:bodyPr>
          <a:lstStyle/>
          <a:p>
            <a:pPr algn="ctr">
              <a:lnSpc>
                <a:spcPts val="3852"/>
              </a:lnSpc>
            </a:pPr>
            <a:r>
              <a:rPr lang="en-US" sz="2963">
                <a:solidFill>
                  <a:srgbClr val="544036"/>
                </a:solidFill>
                <a:latin typeface="Montserrat Bold"/>
              </a:rPr>
              <a:t>Presented To :</a:t>
            </a:r>
          </a:p>
          <a:p>
            <a:pPr marL="0" lvl="0" indent="0" algn="ctr">
              <a:lnSpc>
                <a:spcPts val="3852"/>
              </a:lnSpc>
            </a:pPr>
            <a:r>
              <a:rPr lang="en-US" sz="2963">
                <a:solidFill>
                  <a:srgbClr val="544036"/>
                </a:solidFill>
                <a:latin typeface="Montserrat Bold"/>
              </a:rPr>
              <a:t>Dr. Rajender Kumar</a:t>
            </a:r>
          </a:p>
        </p:txBody>
      </p:sp>
      <p:sp>
        <p:nvSpPr>
          <p:cNvPr id="11" name="TextBox 11"/>
          <p:cNvSpPr txBox="1"/>
          <p:nvPr/>
        </p:nvSpPr>
        <p:spPr>
          <a:xfrm>
            <a:off x="3804757" y="3482062"/>
            <a:ext cx="11372473" cy="2603500"/>
          </a:xfrm>
          <a:prstGeom prst="rect">
            <a:avLst/>
          </a:prstGeom>
        </p:spPr>
        <p:txBody>
          <a:bodyPr lIns="0" tIns="0" rIns="0" bIns="0" rtlCol="0" anchor="t">
            <a:spAutoFit/>
          </a:bodyPr>
          <a:lstStyle/>
          <a:p>
            <a:pPr algn="ctr">
              <a:lnSpc>
                <a:spcPts val="3499"/>
              </a:lnSpc>
            </a:pPr>
            <a:r>
              <a:rPr lang="en-US" sz="2499">
                <a:solidFill>
                  <a:srgbClr val="544036"/>
                </a:solidFill>
                <a:latin typeface="Montserrat Bold"/>
              </a:rPr>
              <a:t>Submitted By : </a:t>
            </a:r>
          </a:p>
          <a:p>
            <a:pPr algn="ctr">
              <a:lnSpc>
                <a:spcPts val="3499"/>
              </a:lnSpc>
            </a:pPr>
            <a:r>
              <a:rPr lang="en-US" sz="2499">
                <a:solidFill>
                  <a:srgbClr val="544036"/>
                </a:solidFill>
                <a:latin typeface="Montserrat Bold"/>
              </a:rPr>
              <a:t>CSE-G30(Team 07)</a:t>
            </a:r>
          </a:p>
          <a:p>
            <a:pPr algn="ctr">
              <a:lnSpc>
                <a:spcPts val="3499"/>
              </a:lnSpc>
            </a:pPr>
            <a:r>
              <a:rPr lang="en-US" sz="2499">
                <a:solidFill>
                  <a:srgbClr val="544036"/>
                </a:solidFill>
                <a:latin typeface="Montserrat Bold"/>
              </a:rPr>
              <a:t>Lisha Goel (2210990542)</a:t>
            </a:r>
          </a:p>
          <a:p>
            <a:pPr algn="ctr">
              <a:lnSpc>
                <a:spcPts val="3499"/>
              </a:lnSpc>
            </a:pPr>
            <a:r>
              <a:rPr lang="en-US" sz="2499">
                <a:solidFill>
                  <a:srgbClr val="544036"/>
                </a:solidFill>
                <a:latin typeface="Montserrat Bold"/>
              </a:rPr>
              <a:t>Keshav Gupta(2210990505)</a:t>
            </a:r>
          </a:p>
          <a:p>
            <a:pPr algn="ctr">
              <a:lnSpc>
                <a:spcPts val="3499"/>
              </a:lnSpc>
            </a:pPr>
            <a:r>
              <a:rPr lang="en-US" sz="2499">
                <a:solidFill>
                  <a:srgbClr val="544036"/>
                </a:solidFill>
                <a:latin typeface="Montserrat Bold"/>
              </a:rPr>
              <a:t>Kushagra Juneja (2210990533)</a:t>
            </a:r>
          </a:p>
          <a:p>
            <a:pPr marL="0" lvl="0" indent="0" algn="ctr">
              <a:lnSpc>
                <a:spcPts val="3499"/>
              </a:lnSpc>
              <a:spcBef>
                <a:spcPct val="0"/>
              </a:spcBef>
            </a:pPr>
            <a:endParaRPr lang="en-US" sz="2499">
              <a:solidFill>
                <a:srgbClr val="544036"/>
              </a:solidFill>
              <a:latin typeface="Montserrat Bold"/>
            </a:endParaRPr>
          </a:p>
        </p:txBody>
      </p:sp>
      <p:sp>
        <p:nvSpPr>
          <p:cNvPr id="12" name="TextBox 12"/>
          <p:cNvSpPr txBox="1"/>
          <p:nvPr/>
        </p:nvSpPr>
        <p:spPr>
          <a:xfrm>
            <a:off x="3804757" y="8003582"/>
            <a:ext cx="11372473" cy="981534"/>
          </a:xfrm>
          <a:prstGeom prst="rect">
            <a:avLst/>
          </a:prstGeom>
        </p:spPr>
        <p:txBody>
          <a:bodyPr lIns="0" tIns="0" rIns="0" bIns="0" rtlCol="0" anchor="t">
            <a:spAutoFit/>
          </a:bodyPr>
          <a:lstStyle/>
          <a:p>
            <a:pPr algn="ctr">
              <a:lnSpc>
                <a:spcPts val="3852"/>
              </a:lnSpc>
            </a:pPr>
            <a:r>
              <a:rPr lang="en-US" sz="2963">
                <a:solidFill>
                  <a:srgbClr val="544036"/>
                </a:solidFill>
                <a:latin typeface="Alice Bold"/>
              </a:rPr>
              <a:t>Department of Computer Science and Engineering</a:t>
            </a:r>
          </a:p>
          <a:p>
            <a:pPr marL="0" lvl="0" indent="0" algn="ctr">
              <a:lnSpc>
                <a:spcPts val="3852"/>
              </a:lnSpc>
            </a:pPr>
            <a:r>
              <a:rPr lang="en-US" sz="2963">
                <a:solidFill>
                  <a:srgbClr val="544036"/>
                </a:solidFill>
                <a:latin typeface="Alice Bold"/>
              </a:rPr>
              <a:t>Chitkara University, Punjab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TextBox 2"/>
          <p:cNvSpPr txBox="1"/>
          <p:nvPr/>
        </p:nvSpPr>
        <p:spPr>
          <a:xfrm>
            <a:off x="1181100" y="1162050"/>
            <a:ext cx="6447563" cy="396591"/>
          </a:xfrm>
          <a:prstGeom prst="rect">
            <a:avLst/>
          </a:prstGeom>
        </p:spPr>
        <p:txBody>
          <a:bodyPr lIns="0" tIns="0" rIns="0" bIns="0" rtlCol="0" anchor="t">
            <a:spAutoFit/>
          </a:bodyPr>
          <a:lstStyle/>
          <a:p>
            <a:pPr marL="0" lvl="0" indent="0">
              <a:lnSpc>
                <a:spcPts val="3279"/>
              </a:lnSpc>
            </a:pPr>
            <a:r>
              <a:rPr lang="en-US" sz="2522">
                <a:solidFill>
                  <a:srgbClr val="CB8465"/>
                </a:solidFill>
                <a:latin typeface="Montserrat"/>
              </a:rPr>
              <a:t>PERSONALIZED RECOMMENDATIONS: </a:t>
            </a:r>
          </a:p>
        </p:txBody>
      </p:sp>
      <p:sp>
        <p:nvSpPr>
          <p:cNvPr id="3" name="TextBox 3"/>
          <p:cNvSpPr txBox="1"/>
          <p:nvPr/>
        </p:nvSpPr>
        <p:spPr>
          <a:xfrm>
            <a:off x="1181100" y="1696301"/>
            <a:ext cx="16681046" cy="820258"/>
          </a:xfrm>
          <a:prstGeom prst="rect">
            <a:avLst/>
          </a:prstGeom>
        </p:spPr>
        <p:txBody>
          <a:bodyPr lIns="0" tIns="0" rIns="0" bIns="0" rtlCol="0" anchor="t">
            <a:spAutoFit/>
          </a:bodyPr>
          <a:lstStyle/>
          <a:p>
            <a:pPr marL="0" lvl="0" indent="0">
              <a:lnSpc>
                <a:spcPts val="3331"/>
              </a:lnSpc>
            </a:pPr>
            <a:r>
              <a:rPr lang="en-US" sz="2220">
                <a:solidFill>
                  <a:srgbClr val="4D443B"/>
                </a:solidFill>
                <a:latin typeface="Montserrat"/>
              </a:rPr>
              <a:t> Implemented personalized product recommendations based on customer browsing and purchase history, enhancing cross-selling and upselling opportunities.</a:t>
            </a:r>
          </a:p>
        </p:txBody>
      </p:sp>
      <p:sp>
        <p:nvSpPr>
          <p:cNvPr id="4" name="TextBox 4"/>
          <p:cNvSpPr txBox="1"/>
          <p:nvPr/>
        </p:nvSpPr>
        <p:spPr>
          <a:xfrm>
            <a:off x="1181100" y="2697533"/>
            <a:ext cx="6447563" cy="396591"/>
          </a:xfrm>
          <a:prstGeom prst="rect">
            <a:avLst/>
          </a:prstGeom>
        </p:spPr>
        <p:txBody>
          <a:bodyPr lIns="0" tIns="0" rIns="0" bIns="0" rtlCol="0" anchor="t">
            <a:spAutoFit/>
          </a:bodyPr>
          <a:lstStyle/>
          <a:p>
            <a:pPr marL="0" lvl="0" indent="0">
              <a:lnSpc>
                <a:spcPts val="3279"/>
              </a:lnSpc>
            </a:pPr>
            <a:r>
              <a:rPr lang="en-US" sz="2522">
                <a:solidFill>
                  <a:srgbClr val="CB8465"/>
                </a:solidFill>
                <a:latin typeface="Montserrat"/>
              </a:rPr>
              <a:t>INVENTORY MANAGEMENT:</a:t>
            </a:r>
          </a:p>
        </p:txBody>
      </p:sp>
      <p:sp>
        <p:nvSpPr>
          <p:cNvPr id="5" name="TextBox 5"/>
          <p:cNvSpPr txBox="1"/>
          <p:nvPr/>
        </p:nvSpPr>
        <p:spPr>
          <a:xfrm>
            <a:off x="1181100" y="3227474"/>
            <a:ext cx="16681046" cy="820258"/>
          </a:xfrm>
          <a:prstGeom prst="rect">
            <a:avLst/>
          </a:prstGeom>
        </p:spPr>
        <p:txBody>
          <a:bodyPr lIns="0" tIns="0" rIns="0" bIns="0" rtlCol="0" anchor="t">
            <a:spAutoFit/>
          </a:bodyPr>
          <a:lstStyle/>
          <a:p>
            <a:pPr marL="0" lvl="0" indent="0">
              <a:lnSpc>
                <a:spcPts val="3331"/>
              </a:lnSpc>
            </a:pPr>
            <a:r>
              <a:rPr lang="en-US" sz="2220">
                <a:solidFill>
                  <a:srgbClr val="4D443B"/>
                </a:solidFill>
                <a:latin typeface="Montserrat"/>
              </a:rPr>
              <a:t>Developed robust inventory management tools for merchants to track stock levels, manage product variants, and receive notifications for low inventory levels.</a:t>
            </a:r>
          </a:p>
        </p:txBody>
      </p:sp>
      <p:sp>
        <p:nvSpPr>
          <p:cNvPr id="6" name="TextBox 6"/>
          <p:cNvSpPr txBox="1"/>
          <p:nvPr/>
        </p:nvSpPr>
        <p:spPr>
          <a:xfrm>
            <a:off x="1181100" y="4228706"/>
            <a:ext cx="6447563" cy="396591"/>
          </a:xfrm>
          <a:prstGeom prst="rect">
            <a:avLst/>
          </a:prstGeom>
        </p:spPr>
        <p:txBody>
          <a:bodyPr lIns="0" tIns="0" rIns="0" bIns="0" rtlCol="0" anchor="t">
            <a:spAutoFit/>
          </a:bodyPr>
          <a:lstStyle/>
          <a:p>
            <a:pPr marL="0" lvl="0" indent="0">
              <a:lnSpc>
                <a:spcPts val="3279"/>
              </a:lnSpc>
            </a:pPr>
            <a:r>
              <a:rPr lang="en-US" sz="2522">
                <a:solidFill>
                  <a:srgbClr val="CB8465"/>
                </a:solidFill>
                <a:latin typeface="Montserrat"/>
              </a:rPr>
              <a:t>ORDER FULFILLMENT:</a:t>
            </a:r>
          </a:p>
        </p:txBody>
      </p:sp>
      <p:sp>
        <p:nvSpPr>
          <p:cNvPr id="7" name="TextBox 7"/>
          <p:cNvSpPr txBox="1"/>
          <p:nvPr/>
        </p:nvSpPr>
        <p:spPr>
          <a:xfrm>
            <a:off x="1181100" y="4758647"/>
            <a:ext cx="16681046" cy="820258"/>
          </a:xfrm>
          <a:prstGeom prst="rect">
            <a:avLst/>
          </a:prstGeom>
        </p:spPr>
        <p:txBody>
          <a:bodyPr lIns="0" tIns="0" rIns="0" bIns="0" rtlCol="0" anchor="t">
            <a:spAutoFit/>
          </a:bodyPr>
          <a:lstStyle/>
          <a:p>
            <a:pPr marL="0" lvl="0" indent="0">
              <a:lnSpc>
                <a:spcPts val="3331"/>
              </a:lnSpc>
            </a:pPr>
            <a:r>
              <a:rPr lang="en-US" sz="2220">
                <a:solidFill>
                  <a:srgbClr val="4D443B"/>
                </a:solidFill>
                <a:latin typeface="Montserrat"/>
              </a:rPr>
              <a:t>Streamlined order fulfillment processes with automated order processing, shipment tracking, and order status updates, improving efficiency and customer satisfaction.</a:t>
            </a:r>
          </a:p>
        </p:txBody>
      </p:sp>
      <p:sp>
        <p:nvSpPr>
          <p:cNvPr id="8" name="TextBox 8"/>
          <p:cNvSpPr txBox="1"/>
          <p:nvPr/>
        </p:nvSpPr>
        <p:spPr>
          <a:xfrm>
            <a:off x="1181100" y="5759880"/>
            <a:ext cx="6447563" cy="396591"/>
          </a:xfrm>
          <a:prstGeom prst="rect">
            <a:avLst/>
          </a:prstGeom>
        </p:spPr>
        <p:txBody>
          <a:bodyPr lIns="0" tIns="0" rIns="0" bIns="0" rtlCol="0" anchor="t">
            <a:spAutoFit/>
          </a:bodyPr>
          <a:lstStyle/>
          <a:p>
            <a:pPr marL="0" lvl="0" indent="0">
              <a:lnSpc>
                <a:spcPts val="3279"/>
              </a:lnSpc>
            </a:pPr>
            <a:r>
              <a:rPr lang="en-US" sz="2522">
                <a:solidFill>
                  <a:srgbClr val="CB8465"/>
                </a:solidFill>
                <a:latin typeface="Montserrat"/>
              </a:rPr>
              <a:t>CUSTOMER SUPPORT:</a:t>
            </a:r>
          </a:p>
        </p:txBody>
      </p:sp>
      <p:sp>
        <p:nvSpPr>
          <p:cNvPr id="9" name="TextBox 9"/>
          <p:cNvSpPr txBox="1"/>
          <p:nvPr/>
        </p:nvSpPr>
        <p:spPr>
          <a:xfrm>
            <a:off x="1181100" y="6289820"/>
            <a:ext cx="16681046" cy="820258"/>
          </a:xfrm>
          <a:prstGeom prst="rect">
            <a:avLst/>
          </a:prstGeom>
        </p:spPr>
        <p:txBody>
          <a:bodyPr lIns="0" tIns="0" rIns="0" bIns="0" rtlCol="0" anchor="t">
            <a:spAutoFit/>
          </a:bodyPr>
          <a:lstStyle/>
          <a:p>
            <a:pPr marL="0" lvl="0" indent="0">
              <a:lnSpc>
                <a:spcPts val="3331"/>
              </a:lnSpc>
            </a:pPr>
            <a:r>
              <a:rPr lang="en-US" sz="2220">
                <a:solidFill>
                  <a:srgbClr val="4D443B"/>
                </a:solidFill>
                <a:latin typeface="Montserrat"/>
              </a:rPr>
              <a:t>Implemented live chat support and a comprehensive help center to provide timely assistance and address customer inquiries, leading to improved customer satisfaction and retention.</a:t>
            </a:r>
          </a:p>
        </p:txBody>
      </p:sp>
      <p:sp>
        <p:nvSpPr>
          <p:cNvPr id="10" name="TextBox 10"/>
          <p:cNvSpPr txBox="1"/>
          <p:nvPr/>
        </p:nvSpPr>
        <p:spPr>
          <a:xfrm>
            <a:off x="1181100" y="7291053"/>
            <a:ext cx="6447563" cy="396591"/>
          </a:xfrm>
          <a:prstGeom prst="rect">
            <a:avLst/>
          </a:prstGeom>
        </p:spPr>
        <p:txBody>
          <a:bodyPr lIns="0" tIns="0" rIns="0" bIns="0" rtlCol="0" anchor="t">
            <a:spAutoFit/>
          </a:bodyPr>
          <a:lstStyle/>
          <a:p>
            <a:pPr marL="0" lvl="0" indent="0">
              <a:lnSpc>
                <a:spcPts val="3279"/>
              </a:lnSpc>
            </a:pPr>
            <a:r>
              <a:rPr lang="en-US" sz="2522">
                <a:solidFill>
                  <a:srgbClr val="CB8465"/>
                </a:solidFill>
                <a:latin typeface="Montserrat"/>
              </a:rPr>
              <a:t>ANALYTICS AND INSIGHTS:</a:t>
            </a:r>
          </a:p>
        </p:txBody>
      </p:sp>
      <p:sp>
        <p:nvSpPr>
          <p:cNvPr id="11" name="TextBox 11"/>
          <p:cNvSpPr txBox="1"/>
          <p:nvPr/>
        </p:nvSpPr>
        <p:spPr>
          <a:xfrm>
            <a:off x="1181100" y="7820993"/>
            <a:ext cx="16681046" cy="820258"/>
          </a:xfrm>
          <a:prstGeom prst="rect">
            <a:avLst/>
          </a:prstGeom>
        </p:spPr>
        <p:txBody>
          <a:bodyPr lIns="0" tIns="0" rIns="0" bIns="0" rtlCol="0" anchor="t">
            <a:spAutoFit/>
          </a:bodyPr>
          <a:lstStyle/>
          <a:p>
            <a:pPr marL="0" lvl="0" indent="0">
              <a:lnSpc>
                <a:spcPts val="3331"/>
              </a:lnSpc>
            </a:pPr>
            <a:r>
              <a:rPr lang="en-US" sz="2220">
                <a:solidFill>
                  <a:srgbClr val="4D443B"/>
                </a:solidFill>
                <a:latin typeface="Montserrat"/>
              </a:rPr>
              <a:t>Integrated analytics and reporting tools to provide merchants with valuable insights into sales performance, customer behavior, and marketing effectiveness, enabling data-driven decision-making.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8D3D24"/>
        </a:solidFill>
        <a:effectLst/>
      </p:bgPr>
    </p:bg>
    <p:spTree>
      <p:nvGrpSpPr>
        <p:cNvPr id="1" name=""/>
        <p:cNvGrpSpPr/>
        <p:nvPr/>
      </p:nvGrpSpPr>
      <p:grpSpPr>
        <a:xfrm>
          <a:off x="0" y="0"/>
          <a:ext cx="0" cy="0"/>
          <a:chOff x="0" y="0"/>
          <a:chExt cx="0" cy="0"/>
        </a:xfrm>
      </p:grpSpPr>
      <p:sp>
        <p:nvSpPr>
          <p:cNvPr id="2" name="Freeform 2"/>
          <p:cNvSpPr/>
          <p:nvPr/>
        </p:nvSpPr>
        <p:spPr>
          <a:xfrm>
            <a:off x="2420393" y="1770649"/>
            <a:ext cx="13447214" cy="6424232"/>
          </a:xfrm>
          <a:custGeom>
            <a:avLst/>
            <a:gdLst/>
            <a:ahLst/>
            <a:cxnLst/>
            <a:rect l="l" t="t" r="r" b="b"/>
            <a:pathLst>
              <a:path w="13447214" h="6424232">
                <a:moveTo>
                  <a:pt x="0" y="0"/>
                </a:moveTo>
                <a:lnTo>
                  <a:pt x="13447214" y="0"/>
                </a:lnTo>
                <a:lnTo>
                  <a:pt x="13447214" y="6424232"/>
                </a:lnTo>
                <a:lnTo>
                  <a:pt x="0" y="6424232"/>
                </a:lnTo>
                <a:lnTo>
                  <a:pt x="0" y="0"/>
                </a:lnTo>
                <a:close/>
              </a:path>
            </a:pathLst>
          </a:custGeom>
          <a:blipFill>
            <a:blip r:embed="rId2">
              <a:extLst>
                <a:ext uri="{28A0092B-C50C-407E-A947-70E740481C1C}">
                  <a14:useLocalDpi xmlns:a14="http://schemas.microsoft.com/office/drawing/2010/main" val="0"/>
                </a:ext>
              </a:extLst>
            </a:blip>
            <a:stretch>
              <a:fillRect/>
            </a:stretch>
          </a:blipFill>
        </p:spPr>
        <p:txBody>
          <a:bodyPr/>
          <a:lstStyle/>
          <a:p>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6886F"/>
        </a:solidFill>
        <a:effectLst/>
      </p:bgPr>
    </p:bg>
    <p:spTree>
      <p:nvGrpSpPr>
        <p:cNvPr id="1" name=""/>
        <p:cNvGrpSpPr/>
        <p:nvPr/>
      </p:nvGrpSpPr>
      <p:grpSpPr>
        <a:xfrm>
          <a:off x="0" y="0"/>
          <a:ext cx="0" cy="0"/>
          <a:chOff x="0" y="0"/>
          <a:chExt cx="0" cy="0"/>
        </a:xfrm>
      </p:grpSpPr>
      <p:sp>
        <p:nvSpPr>
          <p:cNvPr id="2" name="Freeform 2"/>
          <p:cNvSpPr/>
          <p:nvPr/>
        </p:nvSpPr>
        <p:spPr>
          <a:xfrm>
            <a:off x="2422237" y="1914937"/>
            <a:ext cx="13443527" cy="6457127"/>
          </a:xfrm>
          <a:custGeom>
            <a:avLst/>
            <a:gdLst/>
            <a:ahLst/>
            <a:cxnLst/>
            <a:rect l="l" t="t" r="r" b="b"/>
            <a:pathLst>
              <a:path w="13443527" h="6457127">
                <a:moveTo>
                  <a:pt x="0" y="0"/>
                </a:moveTo>
                <a:lnTo>
                  <a:pt x="13443526" y="0"/>
                </a:lnTo>
                <a:lnTo>
                  <a:pt x="13443526" y="6457126"/>
                </a:lnTo>
                <a:lnTo>
                  <a:pt x="0" y="6457126"/>
                </a:lnTo>
                <a:lnTo>
                  <a:pt x="0" y="0"/>
                </a:lnTo>
                <a:close/>
              </a:path>
            </a:pathLst>
          </a:custGeom>
          <a:blipFill>
            <a:blip r:embed="rId2">
              <a:extLst>
                <a:ext uri="{28A0092B-C50C-407E-A947-70E740481C1C}">
                  <a14:useLocalDpi xmlns:a14="http://schemas.microsoft.com/office/drawing/2010/main" val="0"/>
                </a:ext>
              </a:extLst>
            </a:blip>
            <a:stretch>
              <a:fillRect/>
            </a:stretch>
          </a:blipFill>
        </p:spPr>
        <p:txBody>
          <a:bodyPr/>
          <a:lstStyle/>
          <a:p>
            <a:endParaRPr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AB6141"/>
        </a:solidFill>
        <a:effectLst/>
      </p:bgPr>
    </p:bg>
    <p:spTree>
      <p:nvGrpSpPr>
        <p:cNvPr id="1" name=""/>
        <p:cNvGrpSpPr/>
        <p:nvPr/>
      </p:nvGrpSpPr>
      <p:grpSpPr>
        <a:xfrm>
          <a:off x="0" y="0"/>
          <a:ext cx="0" cy="0"/>
          <a:chOff x="0" y="0"/>
          <a:chExt cx="0" cy="0"/>
        </a:xfrm>
      </p:grpSpPr>
      <p:sp>
        <p:nvSpPr>
          <p:cNvPr id="2" name="Freeform 2"/>
          <p:cNvSpPr/>
          <p:nvPr/>
        </p:nvSpPr>
        <p:spPr>
          <a:xfrm>
            <a:off x="2564054" y="1923771"/>
            <a:ext cx="13437946" cy="6439458"/>
          </a:xfrm>
          <a:custGeom>
            <a:avLst/>
            <a:gdLst/>
            <a:ahLst/>
            <a:cxnLst/>
            <a:rect l="l" t="t" r="r" b="b"/>
            <a:pathLst>
              <a:path w="13437946" h="6439458">
                <a:moveTo>
                  <a:pt x="0" y="0"/>
                </a:moveTo>
                <a:lnTo>
                  <a:pt x="13437947" y="0"/>
                </a:lnTo>
                <a:lnTo>
                  <a:pt x="13437947" y="6439458"/>
                </a:lnTo>
                <a:lnTo>
                  <a:pt x="0" y="6439458"/>
                </a:lnTo>
                <a:lnTo>
                  <a:pt x="0" y="0"/>
                </a:lnTo>
                <a:close/>
              </a:path>
            </a:pathLst>
          </a:custGeom>
          <a:blipFill>
            <a:blip r:embed="rId2">
              <a:extLst>
                <a:ext uri="{28A0092B-C50C-407E-A947-70E740481C1C}">
                  <a14:useLocalDpi xmlns:a14="http://schemas.microsoft.com/office/drawing/2010/main" val="0"/>
                </a:ext>
              </a:extLst>
            </a:blip>
            <a:stretch>
              <a:fillRect/>
            </a:stretch>
          </a:blipFill>
        </p:spPr>
        <p:txBody>
          <a:bodyPr/>
          <a:lstStyle/>
          <a:p>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B6886F"/>
        </a:solidFill>
        <a:effectLst/>
      </p:bgPr>
    </p:bg>
    <p:spTree>
      <p:nvGrpSpPr>
        <p:cNvPr id="1" name=""/>
        <p:cNvGrpSpPr/>
        <p:nvPr/>
      </p:nvGrpSpPr>
      <p:grpSpPr>
        <a:xfrm>
          <a:off x="0" y="0"/>
          <a:ext cx="0" cy="0"/>
          <a:chOff x="0" y="0"/>
          <a:chExt cx="0" cy="0"/>
        </a:xfrm>
      </p:grpSpPr>
      <p:sp>
        <p:nvSpPr>
          <p:cNvPr id="2" name="Freeform 2"/>
          <p:cNvSpPr/>
          <p:nvPr/>
        </p:nvSpPr>
        <p:spPr>
          <a:xfrm>
            <a:off x="2424094" y="1930246"/>
            <a:ext cx="13439813" cy="6426507"/>
          </a:xfrm>
          <a:custGeom>
            <a:avLst/>
            <a:gdLst/>
            <a:ahLst/>
            <a:cxnLst/>
            <a:rect l="l" t="t" r="r" b="b"/>
            <a:pathLst>
              <a:path w="13439813" h="6426507">
                <a:moveTo>
                  <a:pt x="0" y="0"/>
                </a:moveTo>
                <a:lnTo>
                  <a:pt x="13439812" y="0"/>
                </a:lnTo>
                <a:lnTo>
                  <a:pt x="13439812" y="6426508"/>
                </a:lnTo>
                <a:lnTo>
                  <a:pt x="0" y="6426508"/>
                </a:lnTo>
                <a:lnTo>
                  <a:pt x="0" y="0"/>
                </a:lnTo>
                <a:close/>
              </a:path>
            </a:pathLst>
          </a:custGeom>
          <a:blipFill>
            <a:blip r:embed="rId2">
              <a:extLst>
                <a:ext uri="{28A0092B-C50C-407E-A947-70E740481C1C}">
                  <a14:useLocalDpi xmlns:a14="http://schemas.microsoft.com/office/drawing/2010/main" val="0"/>
                </a:ext>
              </a:extLst>
            </a:blip>
            <a:stretch>
              <a:fillRect/>
            </a:stretch>
          </a:blipFill>
        </p:spPr>
        <p:txBody>
          <a:bodyPr/>
          <a:lstStyle/>
          <a:p>
            <a:endParaRPr lang="en-I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AB6141"/>
        </a:solidFill>
        <a:effectLst/>
      </p:bgPr>
    </p:bg>
    <p:spTree>
      <p:nvGrpSpPr>
        <p:cNvPr id="1" name=""/>
        <p:cNvGrpSpPr/>
        <p:nvPr/>
      </p:nvGrpSpPr>
      <p:grpSpPr>
        <a:xfrm>
          <a:off x="0" y="0"/>
          <a:ext cx="0" cy="0"/>
          <a:chOff x="0" y="0"/>
          <a:chExt cx="0" cy="0"/>
        </a:xfrm>
      </p:grpSpPr>
      <p:sp>
        <p:nvSpPr>
          <p:cNvPr id="2" name="Freeform 2"/>
          <p:cNvSpPr/>
          <p:nvPr/>
        </p:nvSpPr>
        <p:spPr>
          <a:xfrm>
            <a:off x="2421775" y="1930516"/>
            <a:ext cx="13444451" cy="6425968"/>
          </a:xfrm>
          <a:custGeom>
            <a:avLst/>
            <a:gdLst/>
            <a:ahLst/>
            <a:cxnLst/>
            <a:rect l="l" t="t" r="r" b="b"/>
            <a:pathLst>
              <a:path w="13444451" h="6425968">
                <a:moveTo>
                  <a:pt x="0" y="0"/>
                </a:moveTo>
                <a:lnTo>
                  <a:pt x="13444450" y="0"/>
                </a:lnTo>
                <a:lnTo>
                  <a:pt x="13444450" y="6425968"/>
                </a:lnTo>
                <a:lnTo>
                  <a:pt x="0" y="6425968"/>
                </a:lnTo>
                <a:lnTo>
                  <a:pt x="0" y="0"/>
                </a:lnTo>
                <a:close/>
              </a:path>
            </a:pathLst>
          </a:custGeom>
          <a:blipFill>
            <a:blip r:embed="rId2">
              <a:extLst>
                <a:ext uri="{28A0092B-C50C-407E-A947-70E740481C1C}">
                  <a14:useLocalDpi xmlns:a14="http://schemas.microsoft.com/office/drawing/2010/main" val="0"/>
                </a:ext>
              </a:extLst>
            </a:blip>
            <a:stretch>
              <a:fillRect/>
            </a:stretch>
          </a:blipFill>
        </p:spPr>
        <p:txBody>
          <a:bodyPr/>
          <a:lstStyle/>
          <a:p>
            <a:endParaRPr lang="en-I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2210566"/>
          </a:xfrm>
          <a:prstGeom prst="rect">
            <a:avLst/>
          </a:prstGeom>
          <a:solidFill>
            <a:srgbClr val="4D443B"/>
          </a:solidFill>
        </p:spPr>
        <p:txBody>
          <a:bodyPr/>
          <a:lstStyle/>
          <a:p>
            <a:endParaRPr lang="en-IN"/>
          </a:p>
        </p:txBody>
      </p:sp>
      <p:sp>
        <p:nvSpPr>
          <p:cNvPr id="3" name="TextBox 3"/>
          <p:cNvSpPr txBox="1"/>
          <p:nvPr/>
        </p:nvSpPr>
        <p:spPr>
          <a:xfrm>
            <a:off x="4545425" y="472506"/>
            <a:ext cx="9253325" cy="1360805"/>
          </a:xfrm>
          <a:prstGeom prst="rect">
            <a:avLst/>
          </a:prstGeom>
        </p:spPr>
        <p:txBody>
          <a:bodyPr lIns="0" tIns="0" rIns="0" bIns="0" rtlCol="0" anchor="t">
            <a:spAutoFit/>
          </a:bodyPr>
          <a:lstStyle/>
          <a:p>
            <a:pPr marL="0" lvl="0" indent="0" algn="ctr">
              <a:lnSpc>
                <a:spcPts val="9879"/>
              </a:lnSpc>
            </a:pPr>
            <a:r>
              <a:rPr lang="en-US" sz="7599">
                <a:solidFill>
                  <a:srgbClr val="FAF4F0"/>
                </a:solidFill>
                <a:latin typeface="Lazord Sans Serif Expanded"/>
              </a:rPr>
              <a:t>Future Scope</a:t>
            </a:r>
          </a:p>
        </p:txBody>
      </p:sp>
      <p:sp>
        <p:nvSpPr>
          <p:cNvPr id="4" name="TextBox 4"/>
          <p:cNvSpPr txBox="1"/>
          <p:nvPr/>
        </p:nvSpPr>
        <p:spPr>
          <a:xfrm>
            <a:off x="1181100" y="2768049"/>
            <a:ext cx="5724254"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BLOCKCHAIN TECHNOLOGY:</a:t>
            </a:r>
          </a:p>
        </p:txBody>
      </p:sp>
      <p:sp>
        <p:nvSpPr>
          <p:cNvPr id="5" name="TextBox 5"/>
          <p:cNvSpPr txBox="1"/>
          <p:nvPr/>
        </p:nvSpPr>
        <p:spPr>
          <a:xfrm>
            <a:off x="1181100" y="3406668"/>
            <a:ext cx="16681046" cy="1239358"/>
          </a:xfrm>
          <a:prstGeom prst="rect">
            <a:avLst/>
          </a:prstGeom>
        </p:spPr>
        <p:txBody>
          <a:bodyPr lIns="0" tIns="0" rIns="0" bIns="0" rtlCol="0" anchor="t">
            <a:spAutoFit/>
          </a:bodyPr>
          <a:lstStyle/>
          <a:p>
            <a:pPr marL="0" lvl="0" indent="0">
              <a:lnSpc>
                <a:spcPts val="3331"/>
              </a:lnSpc>
            </a:pPr>
            <a:r>
              <a:rPr lang="en-US" sz="2220">
                <a:solidFill>
                  <a:srgbClr val="4D443B"/>
                </a:solidFill>
                <a:latin typeface="Montserrat"/>
              </a:rPr>
              <a:t>Blockchain technology has the potential to revolutionize eCommerce by providing transparent and secure transactional systems. Implementing blockchain-based solutions for supply chain management, product authentication, and payment processing can enhance trust and transparency in eCommerce transactions.</a:t>
            </a:r>
          </a:p>
        </p:txBody>
      </p:sp>
      <p:sp>
        <p:nvSpPr>
          <p:cNvPr id="6" name="TextBox 6"/>
          <p:cNvSpPr txBox="1"/>
          <p:nvPr/>
        </p:nvSpPr>
        <p:spPr>
          <a:xfrm>
            <a:off x="1181100" y="4935680"/>
            <a:ext cx="6367195"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SUBSCRIPTION SERVICES: </a:t>
            </a:r>
          </a:p>
        </p:txBody>
      </p:sp>
      <p:sp>
        <p:nvSpPr>
          <p:cNvPr id="7" name="TextBox 7"/>
          <p:cNvSpPr txBox="1"/>
          <p:nvPr/>
        </p:nvSpPr>
        <p:spPr>
          <a:xfrm>
            <a:off x="1181100" y="5570395"/>
            <a:ext cx="16681046" cy="1239358"/>
          </a:xfrm>
          <a:prstGeom prst="rect">
            <a:avLst/>
          </a:prstGeom>
        </p:spPr>
        <p:txBody>
          <a:bodyPr lIns="0" tIns="0" rIns="0" bIns="0" rtlCol="0" anchor="t">
            <a:spAutoFit/>
          </a:bodyPr>
          <a:lstStyle/>
          <a:p>
            <a:pPr marL="0" lvl="0" indent="0">
              <a:lnSpc>
                <a:spcPts val="3331"/>
              </a:lnSpc>
            </a:pPr>
            <a:r>
              <a:rPr lang="en-US" sz="2220">
                <a:solidFill>
                  <a:srgbClr val="4D443B"/>
                </a:solidFill>
                <a:latin typeface="Montserrat"/>
              </a:rPr>
              <a:t>Subscription-based eCommerce models, such as subscription boxes and recurring delivery services, are gaining popularity. eCommerce websites can capitalize on this trend by offering subscription options for products and services, providing convenience and value to customers while generating recurring revenue streams.</a:t>
            </a:r>
          </a:p>
        </p:txBody>
      </p:sp>
      <p:sp>
        <p:nvSpPr>
          <p:cNvPr id="8" name="TextBox 8"/>
          <p:cNvSpPr txBox="1"/>
          <p:nvPr/>
        </p:nvSpPr>
        <p:spPr>
          <a:xfrm>
            <a:off x="1181100" y="7095503"/>
            <a:ext cx="6367195"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GLOBAL EXPANSION:</a:t>
            </a:r>
          </a:p>
        </p:txBody>
      </p:sp>
      <p:sp>
        <p:nvSpPr>
          <p:cNvPr id="9" name="TextBox 9"/>
          <p:cNvSpPr txBox="1"/>
          <p:nvPr/>
        </p:nvSpPr>
        <p:spPr>
          <a:xfrm>
            <a:off x="1181100" y="7730218"/>
            <a:ext cx="16681046" cy="1658458"/>
          </a:xfrm>
          <a:prstGeom prst="rect">
            <a:avLst/>
          </a:prstGeom>
        </p:spPr>
        <p:txBody>
          <a:bodyPr lIns="0" tIns="0" rIns="0" bIns="0" rtlCol="0" anchor="t">
            <a:spAutoFit/>
          </a:bodyPr>
          <a:lstStyle/>
          <a:p>
            <a:pPr marL="0" lvl="0" indent="0">
              <a:lnSpc>
                <a:spcPts val="3331"/>
              </a:lnSpc>
            </a:pPr>
            <a:r>
              <a:rPr lang="en-US" sz="2220">
                <a:solidFill>
                  <a:srgbClr val="4D443B"/>
                </a:solidFill>
                <a:latin typeface="Montserrat"/>
              </a:rPr>
              <a:t>As eCommerce continues to transcend geographical boundaries, eCommerce websites will increasingly focus on global expansion. Localizing websites for different languages and cultures, offering international shipping options, and complying with local regulations will be essential for tapping into new markets and reaching a diverse customer base.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4" name="TextBox 4"/>
          <p:cNvSpPr txBox="1"/>
          <p:nvPr/>
        </p:nvSpPr>
        <p:spPr>
          <a:xfrm>
            <a:off x="6206073" y="847725"/>
            <a:ext cx="5875854" cy="1576069"/>
          </a:xfrm>
          <a:prstGeom prst="rect">
            <a:avLst/>
          </a:prstGeom>
        </p:spPr>
        <p:txBody>
          <a:bodyPr lIns="0" tIns="0" rIns="0" bIns="0" rtlCol="0" anchor="t">
            <a:spAutoFit/>
          </a:bodyPr>
          <a:lstStyle/>
          <a:p>
            <a:pPr algn="ctr">
              <a:lnSpc>
                <a:spcPts val="12880"/>
              </a:lnSpc>
            </a:pPr>
            <a:r>
              <a:rPr lang="en-US" sz="9200">
                <a:solidFill>
                  <a:srgbClr val="000000"/>
                </a:solidFill>
                <a:latin typeface="Alice Bold"/>
              </a:rPr>
              <a:t>Conclusion</a:t>
            </a:r>
          </a:p>
        </p:txBody>
      </p:sp>
      <p:sp>
        <p:nvSpPr>
          <p:cNvPr id="5" name="TextBox 5"/>
          <p:cNvSpPr txBox="1"/>
          <p:nvPr/>
        </p:nvSpPr>
        <p:spPr>
          <a:xfrm>
            <a:off x="1028700" y="3653155"/>
            <a:ext cx="16230600" cy="2980690"/>
          </a:xfrm>
          <a:prstGeom prst="rect">
            <a:avLst/>
          </a:prstGeom>
        </p:spPr>
        <p:txBody>
          <a:bodyPr lIns="0" tIns="0" rIns="0" bIns="0" rtlCol="0" anchor="t">
            <a:spAutoFit/>
          </a:bodyPr>
          <a:lstStyle/>
          <a:p>
            <a:pPr algn="ctr">
              <a:lnSpc>
                <a:spcPts val="4759"/>
              </a:lnSpc>
            </a:pPr>
            <a:r>
              <a:rPr lang="en-US" sz="3399" dirty="0">
                <a:solidFill>
                  <a:srgbClr val="000000"/>
                </a:solidFill>
                <a:latin typeface="Canva Sans"/>
              </a:rPr>
              <a:t>Overall, the future of eCommerce websites is dynamic and multifaceted, driven by technological innovation, changing consumer preferences, and evolving market dynamics. By embracing emerging trends and adopting innovative strategies, eCommerce websites can stay ahead of the curve and unlock new opportunities for growth and success.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4" name="TextBox 4"/>
          <p:cNvSpPr txBox="1"/>
          <p:nvPr/>
        </p:nvSpPr>
        <p:spPr>
          <a:xfrm>
            <a:off x="6008072" y="3567431"/>
            <a:ext cx="6271856" cy="1576069"/>
          </a:xfrm>
          <a:prstGeom prst="rect">
            <a:avLst/>
          </a:prstGeom>
        </p:spPr>
        <p:txBody>
          <a:bodyPr lIns="0" tIns="0" rIns="0" bIns="0" rtlCol="0" anchor="t">
            <a:spAutoFit/>
          </a:bodyPr>
          <a:lstStyle/>
          <a:p>
            <a:pPr algn="ctr">
              <a:lnSpc>
                <a:spcPts val="12880"/>
              </a:lnSpc>
            </a:pPr>
            <a:r>
              <a:rPr lang="en-US" sz="9200" dirty="0">
                <a:solidFill>
                  <a:srgbClr val="000000"/>
                </a:solidFill>
                <a:latin typeface="Alice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TextBox 2"/>
          <p:cNvSpPr txBox="1"/>
          <p:nvPr/>
        </p:nvSpPr>
        <p:spPr>
          <a:xfrm>
            <a:off x="3385690" y="3276255"/>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Introduction</a:t>
            </a:r>
          </a:p>
        </p:txBody>
      </p:sp>
      <p:sp>
        <p:nvSpPr>
          <p:cNvPr id="3" name="TextBox 3"/>
          <p:cNvSpPr txBox="1"/>
          <p:nvPr/>
        </p:nvSpPr>
        <p:spPr>
          <a:xfrm>
            <a:off x="10075785" y="3276255"/>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3</a:t>
            </a:r>
          </a:p>
        </p:txBody>
      </p:sp>
      <p:sp>
        <p:nvSpPr>
          <p:cNvPr id="4" name="TextBox 4"/>
          <p:cNvSpPr txBox="1"/>
          <p:nvPr/>
        </p:nvSpPr>
        <p:spPr>
          <a:xfrm>
            <a:off x="3385690" y="5177294"/>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Key Features</a:t>
            </a:r>
          </a:p>
        </p:txBody>
      </p:sp>
      <p:sp>
        <p:nvSpPr>
          <p:cNvPr id="5" name="TextBox 5"/>
          <p:cNvSpPr txBox="1"/>
          <p:nvPr/>
        </p:nvSpPr>
        <p:spPr>
          <a:xfrm>
            <a:off x="10075785" y="5177294"/>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7</a:t>
            </a:r>
          </a:p>
        </p:txBody>
      </p:sp>
      <p:sp>
        <p:nvSpPr>
          <p:cNvPr id="6" name="TextBox 6"/>
          <p:cNvSpPr txBox="1"/>
          <p:nvPr/>
        </p:nvSpPr>
        <p:spPr>
          <a:xfrm>
            <a:off x="3385690" y="3909935"/>
            <a:ext cx="6690095" cy="411588"/>
          </a:xfrm>
          <a:prstGeom prst="rect">
            <a:avLst/>
          </a:prstGeom>
        </p:spPr>
        <p:txBody>
          <a:bodyPr lIns="0" tIns="0" rIns="0" bIns="0" rtlCol="0" anchor="t">
            <a:spAutoFit/>
          </a:bodyPr>
          <a:lstStyle/>
          <a:p>
            <a:pPr marL="0" lvl="0" indent="0">
              <a:lnSpc>
                <a:spcPts val="3549"/>
              </a:lnSpc>
              <a:spcBef>
                <a:spcPct val="0"/>
              </a:spcBef>
            </a:pPr>
            <a:r>
              <a:rPr lang="en-US" sz="2366" dirty="0">
                <a:solidFill>
                  <a:srgbClr val="544036"/>
                </a:solidFill>
                <a:latin typeface="Montserrat"/>
              </a:rPr>
              <a:t>Meet our Team</a:t>
            </a:r>
          </a:p>
        </p:txBody>
      </p:sp>
      <p:sp>
        <p:nvSpPr>
          <p:cNvPr id="7" name="TextBox 7"/>
          <p:cNvSpPr txBox="1"/>
          <p:nvPr/>
        </p:nvSpPr>
        <p:spPr>
          <a:xfrm>
            <a:off x="10075785" y="3909935"/>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5</a:t>
            </a:r>
          </a:p>
        </p:txBody>
      </p:sp>
      <p:sp>
        <p:nvSpPr>
          <p:cNvPr id="8" name="TextBox 8"/>
          <p:cNvSpPr txBox="1"/>
          <p:nvPr/>
        </p:nvSpPr>
        <p:spPr>
          <a:xfrm>
            <a:off x="3385690" y="5810973"/>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Project Highlight</a:t>
            </a:r>
          </a:p>
        </p:txBody>
      </p:sp>
      <p:sp>
        <p:nvSpPr>
          <p:cNvPr id="9" name="TextBox 9"/>
          <p:cNvSpPr txBox="1"/>
          <p:nvPr/>
        </p:nvSpPr>
        <p:spPr>
          <a:xfrm>
            <a:off x="10075785" y="5810973"/>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8</a:t>
            </a:r>
          </a:p>
        </p:txBody>
      </p:sp>
      <p:sp>
        <p:nvSpPr>
          <p:cNvPr id="10" name="TextBox 10"/>
          <p:cNvSpPr txBox="1"/>
          <p:nvPr/>
        </p:nvSpPr>
        <p:spPr>
          <a:xfrm>
            <a:off x="3385690" y="4543614"/>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Technical Details</a:t>
            </a:r>
          </a:p>
        </p:txBody>
      </p:sp>
      <p:sp>
        <p:nvSpPr>
          <p:cNvPr id="11" name="TextBox 11"/>
          <p:cNvSpPr txBox="1"/>
          <p:nvPr/>
        </p:nvSpPr>
        <p:spPr>
          <a:xfrm>
            <a:off x="10075785" y="4543614"/>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6</a:t>
            </a:r>
          </a:p>
        </p:txBody>
      </p:sp>
      <p:sp>
        <p:nvSpPr>
          <p:cNvPr id="12" name="TextBox 12"/>
          <p:cNvSpPr txBox="1"/>
          <p:nvPr/>
        </p:nvSpPr>
        <p:spPr>
          <a:xfrm>
            <a:off x="3385690" y="6444727"/>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Future Goals</a:t>
            </a:r>
          </a:p>
        </p:txBody>
      </p:sp>
      <p:sp>
        <p:nvSpPr>
          <p:cNvPr id="13" name="TextBox 13"/>
          <p:cNvSpPr txBox="1"/>
          <p:nvPr/>
        </p:nvSpPr>
        <p:spPr>
          <a:xfrm>
            <a:off x="10075785" y="6444727"/>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16</a:t>
            </a:r>
          </a:p>
        </p:txBody>
      </p:sp>
      <p:sp>
        <p:nvSpPr>
          <p:cNvPr id="14" name="TextBox 14"/>
          <p:cNvSpPr txBox="1"/>
          <p:nvPr/>
        </p:nvSpPr>
        <p:spPr>
          <a:xfrm>
            <a:off x="3385690" y="7078481"/>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Conclusion</a:t>
            </a:r>
          </a:p>
        </p:txBody>
      </p:sp>
      <p:sp>
        <p:nvSpPr>
          <p:cNvPr id="15" name="TextBox 15"/>
          <p:cNvSpPr txBox="1"/>
          <p:nvPr/>
        </p:nvSpPr>
        <p:spPr>
          <a:xfrm>
            <a:off x="10075785" y="7078481"/>
            <a:ext cx="6690095" cy="433729"/>
          </a:xfrm>
          <a:prstGeom prst="rect">
            <a:avLst/>
          </a:prstGeom>
        </p:spPr>
        <p:txBody>
          <a:bodyPr lIns="0" tIns="0" rIns="0" bIns="0" rtlCol="0" anchor="t">
            <a:spAutoFit/>
          </a:bodyPr>
          <a:lstStyle/>
          <a:p>
            <a:pPr marL="0" lvl="0" indent="0">
              <a:lnSpc>
                <a:spcPts val="3549"/>
              </a:lnSpc>
              <a:spcBef>
                <a:spcPct val="0"/>
              </a:spcBef>
            </a:pPr>
            <a:r>
              <a:rPr lang="en-US" sz="2366">
                <a:solidFill>
                  <a:srgbClr val="544036"/>
                </a:solidFill>
                <a:latin typeface="Montserrat"/>
              </a:rPr>
              <a:t>17</a:t>
            </a:r>
          </a:p>
        </p:txBody>
      </p:sp>
      <p:sp>
        <p:nvSpPr>
          <p:cNvPr id="17" name="Freeform 17"/>
          <p:cNvSpPr/>
          <p:nvPr/>
        </p:nvSpPr>
        <p:spPr>
          <a:xfrm>
            <a:off x="2196364" y="1381311"/>
            <a:ext cx="685610" cy="685610"/>
          </a:xfrm>
          <a:custGeom>
            <a:avLst/>
            <a:gdLst/>
            <a:ahLst/>
            <a:cxnLst/>
            <a:rect l="l" t="t" r="r" b="b"/>
            <a:pathLst>
              <a:path w="685610" h="685610">
                <a:moveTo>
                  <a:pt x="0" y="0"/>
                </a:moveTo>
                <a:lnTo>
                  <a:pt x="685610" y="0"/>
                </a:lnTo>
                <a:lnTo>
                  <a:pt x="685610" y="685611"/>
                </a:lnTo>
                <a:lnTo>
                  <a:pt x="0" y="6856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8" name="TextBox 18"/>
          <p:cNvSpPr txBox="1"/>
          <p:nvPr/>
        </p:nvSpPr>
        <p:spPr>
          <a:xfrm>
            <a:off x="3320665" y="1203086"/>
            <a:ext cx="6360790" cy="562655"/>
          </a:xfrm>
          <a:prstGeom prst="rect">
            <a:avLst/>
          </a:prstGeom>
        </p:spPr>
        <p:txBody>
          <a:bodyPr lIns="0" tIns="0" rIns="0" bIns="0" rtlCol="0" anchor="t">
            <a:spAutoFit/>
          </a:bodyPr>
          <a:lstStyle/>
          <a:p>
            <a:pPr marL="0" lvl="0" indent="0">
              <a:lnSpc>
                <a:spcPts val="4580"/>
              </a:lnSpc>
              <a:spcBef>
                <a:spcPct val="0"/>
              </a:spcBef>
            </a:pPr>
            <a:r>
              <a:rPr lang="en-US" sz="3816" dirty="0">
                <a:solidFill>
                  <a:srgbClr val="544036"/>
                </a:solidFill>
                <a:latin typeface="Alice Bold" panose="020B0604020202020204" charset="0"/>
              </a:rPr>
              <a:t>Table of content</a:t>
            </a:r>
          </a:p>
        </p:txBody>
      </p:sp>
      <p:grpSp>
        <p:nvGrpSpPr>
          <p:cNvPr id="19" name="Group 19"/>
          <p:cNvGrpSpPr/>
          <p:nvPr/>
        </p:nvGrpSpPr>
        <p:grpSpPr>
          <a:xfrm>
            <a:off x="15570209" y="8864333"/>
            <a:ext cx="1453495" cy="546367"/>
            <a:chOff x="0" y="0"/>
            <a:chExt cx="476650" cy="179172"/>
          </a:xfrm>
        </p:grpSpPr>
        <p:sp>
          <p:nvSpPr>
            <p:cNvPr id="20" name="Freeform 20"/>
            <p:cNvSpPr/>
            <p:nvPr/>
          </p:nvSpPr>
          <p:spPr>
            <a:xfrm>
              <a:off x="0" y="0"/>
              <a:ext cx="476650" cy="179172"/>
            </a:xfrm>
            <a:custGeom>
              <a:avLst/>
              <a:gdLst/>
              <a:ahLst/>
              <a:cxnLst/>
              <a:rect l="l" t="t" r="r" b="b"/>
              <a:pathLst>
                <a:path w="476650" h="179172">
                  <a:moveTo>
                    <a:pt x="89586" y="0"/>
                  </a:moveTo>
                  <a:lnTo>
                    <a:pt x="387064" y="0"/>
                  </a:lnTo>
                  <a:cubicBezTo>
                    <a:pt x="410824" y="0"/>
                    <a:pt x="433610" y="9439"/>
                    <a:pt x="450411" y="26239"/>
                  </a:cubicBezTo>
                  <a:cubicBezTo>
                    <a:pt x="467212" y="43040"/>
                    <a:pt x="476650" y="65826"/>
                    <a:pt x="476650" y="89586"/>
                  </a:cubicBezTo>
                  <a:lnTo>
                    <a:pt x="476650" y="89586"/>
                  </a:lnTo>
                  <a:cubicBezTo>
                    <a:pt x="476650" y="139063"/>
                    <a:pt x="436541" y="179172"/>
                    <a:pt x="387064" y="179172"/>
                  </a:cubicBezTo>
                  <a:lnTo>
                    <a:pt x="89586" y="179172"/>
                  </a:lnTo>
                  <a:cubicBezTo>
                    <a:pt x="40109" y="179172"/>
                    <a:pt x="0" y="139063"/>
                    <a:pt x="0" y="89586"/>
                  </a:cubicBezTo>
                  <a:lnTo>
                    <a:pt x="0" y="89586"/>
                  </a:lnTo>
                  <a:cubicBezTo>
                    <a:pt x="0" y="40109"/>
                    <a:pt x="40109" y="0"/>
                    <a:pt x="89586" y="0"/>
                  </a:cubicBezTo>
                  <a:close/>
                </a:path>
              </a:pathLst>
            </a:custGeom>
            <a:solidFill>
              <a:srgbClr val="000000">
                <a:alpha val="0"/>
              </a:srgbClr>
            </a:solidFill>
            <a:ln w="28575" cap="rnd">
              <a:solidFill>
                <a:srgbClr val="AB6141"/>
              </a:solidFill>
              <a:prstDash val="solid"/>
              <a:round/>
            </a:ln>
          </p:spPr>
          <p:txBody>
            <a:bodyPr/>
            <a:lstStyle/>
            <a:p>
              <a:endParaRPr lang="en-IN"/>
            </a:p>
          </p:txBody>
        </p:sp>
        <p:sp>
          <p:nvSpPr>
            <p:cNvPr id="21" name="TextBox 21"/>
            <p:cNvSpPr txBox="1"/>
            <p:nvPr/>
          </p:nvSpPr>
          <p:spPr>
            <a:xfrm>
              <a:off x="0" y="-38100"/>
              <a:ext cx="476650" cy="217272"/>
            </a:xfrm>
            <a:prstGeom prst="rect">
              <a:avLst/>
            </a:prstGeom>
          </p:spPr>
          <p:txBody>
            <a:bodyPr lIns="50800" tIns="50800" rIns="50800" bIns="50800" rtlCol="0" anchor="ctr"/>
            <a:lstStyle/>
            <a:p>
              <a:pPr algn="ctr">
                <a:lnSpc>
                  <a:spcPts val="2940"/>
                </a:lnSpc>
              </a:pPr>
              <a:endParaRPr/>
            </a:p>
          </p:txBody>
        </p:sp>
      </p:grpSp>
      <p:sp>
        <p:nvSpPr>
          <p:cNvPr id="22" name="Freeform 22"/>
          <p:cNvSpPr/>
          <p:nvPr/>
        </p:nvSpPr>
        <p:spPr>
          <a:xfrm rot="5400000">
            <a:off x="16152940" y="8663211"/>
            <a:ext cx="288033" cy="948611"/>
          </a:xfrm>
          <a:custGeom>
            <a:avLst/>
            <a:gdLst/>
            <a:ahLst/>
            <a:cxnLst/>
            <a:rect l="l" t="t" r="r" b="b"/>
            <a:pathLst>
              <a:path w="288033" h="948611">
                <a:moveTo>
                  <a:pt x="0" y="0"/>
                </a:moveTo>
                <a:lnTo>
                  <a:pt x="288033" y="0"/>
                </a:lnTo>
                <a:lnTo>
                  <a:pt x="288033" y="948611"/>
                </a:lnTo>
                <a:lnTo>
                  <a:pt x="0" y="94861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grpSp>
        <p:nvGrpSpPr>
          <p:cNvPr id="2" name="Group 2"/>
          <p:cNvGrpSpPr/>
          <p:nvPr/>
        </p:nvGrpSpPr>
        <p:grpSpPr>
          <a:xfrm>
            <a:off x="6106886" y="0"/>
            <a:ext cx="6106886" cy="10287000"/>
            <a:chOff x="0" y="0"/>
            <a:chExt cx="2065786" cy="3633077"/>
          </a:xfrm>
        </p:grpSpPr>
        <p:sp>
          <p:nvSpPr>
            <p:cNvPr id="3" name="Freeform 3"/>
            <p:cNvSpPr/>
            <p:nvPr/>
          </p:nvSpPr>
          <p:spPr>
            <a:xfrm>
              <a:off x="0" y="0"/>
              <a:ext cx="2065786" cy="3633077"/>
            </a:xfrm>
            <a:custGeom>
              <a:avLst/>
              <a:gdLst/>
              <a:ahLst/>
              <a:cxnLst/>
              <a:rect l="l" t="t" r="r" b="b"/>
              <a:pathLst>
                <a:path w="2065786" h="3633077">
                  <a:moveTo>
                    <a:pt x="0" y="0"/>
                  </a:moveTo>
                  <a:lnTo>
                    <a:pt x="2065786" y="0"/>
                  </a:lnTo>
                  <a:lnTo>
                    <a:pt x="2065786" y="3633077"/>
                  </a:lnTo>
                  <a:lnTo>
                    <a:pt x="0" y="3633077"/>
                  </a:lnTo>
                  <a:close/>
                </a:path>
              </a:pathLst>
            </a:custGeom>
            <a:solidFill>
              <a:srgbClr val="AB6141">
                <a:alpha val="19608"/>
              </a:srgbClr>
            </a:solidFill>
          </p:spPr>
          <p:txBody>
            <a:bodyPr/>
            <a:lstStyle/>
            <a:p>
              <a:endParaRPr lang="en-IN"/>
            </a:p>
          </p:txBody>
        </p:sp>
      </p:grpSp>
      <p:sp>
        <p:nvSpPr>
          <p:cNvPr id="4" name="TextBox 4"/>
          <p:cNvSpPr txBox="1"/>
          <p:nvPr/>
        </p:nvSpPr>
        <p:spPr>
          <a:xfrm>
            <a:off x="6909209" y="611163"/>
            <a:ext cx="4469581" cy="739824"/>
          </a:xfrm>
          <a:prstGeom prst="rect">
            <a:avLst/>
          </a:prstGeom>
        </p:spPr>
        <p:txBody>
          <a:bodyPr lIns="0" tIns="0" rIns="0" bIns="0" rtlCol="0" anchor="t">
            <a:spAutoFit/>
          </a:bodyPr>
          <a:lstStyle/>
          <a:p>
            <a:pPr marL="0" lvl="0" indent="0" algn="ctr">
              <a:lnSpc>
                <a:spcPts val="5947"/>
              </a:lnSpc>
              <a:spcBef>
                <a:spcPct val="0"/>
              </a:spcBef>
            </a:pPr>
            <a:r>
              <a:rPr lang="en-US" sz="4248">
                <a:solidFill>
                  <a:srgbClr val="544036"/>
                </a:solidFill>
                <a:latin typeface="Alice"/>
              </a:rPr>
              <a:t>Introduction</a:t>
            </a:r>
          </a:p>
        </p:txBody>
      </p:sp>
      <p:grpSp>
        <p:nvGrpSpPr>
          <p:cNvPr id="5" name="Group 5"/>
          <p:cNvGrpSpPr/>
          <p:nvPr/>
        </p:nvGrpSpPr>
        <p:grpSpPr>
          <a:xfrm>
            <a:off x="12213771" y="0"/>
            <a:ext cx="6106886" cy="10287000"/>
            <a:chOff x="0" y="0"/>
            <a:chExt cx="2065786" cy="3633077"/>
          </a:xfrm>
        </p:grpSpPr>
        <p:sp>
          <p:nvSpPr>
            <p:cNvPr id="6" name="Freeform 6"/>
            <p:cNvSpPr/>
            <p:nvPr/>
          </p:nvSpPr>
          <p:spPr>
            <a:xfrm>
              <a:off x="0" y="0"/>
              <a:ext cx="2065786" cy="3633077"/>
            </a:xfrm>
            <a:custGeom>
              <a:avLst/>
              <a:gdLst/>
              <a:ahLst/>
              <a:cxnLst/>
              <a:rect l="l" t="t" r="r" b="b"/>
              <a:pathLst>
                <a:path w="2065786" h="3633077">
                  <a:moveTo>
                    <a:pt x="0" y="0"/>
                  </a:moveTo>
                  <a:lnTo>
                    <a:pt x="2065786" y="0"/>
                  </a:lnTo>
                  <a:lnTo>
                    <a:pt x="2065786" y="3633077"/>
                  </a:lnTo>
                  <a:lnTo>
                    <a:pt x="0" y="3633077"/>
                  </a:lnTo>
                  <a:close/>
                </a:path>
              </a:pathLst>
            </a:custGeom>
            <a:solidFill>
              <a:srgbClr val="B59C8F">
                <a:alpha val="19608"/>
              </a:srgbClr>
            </a:solidFill>
          </p:spPr>
          <p:txBody>
            <a:bodyPr/>
            <a:lstStyle/>
            <a:p>
              <a:endParaRPr lang="en-IN"/>
            </a:p>
          </p:txBody>
        </p:sp>
      </p:grpSp>
      <p:grpSp>
        <p:nvGrpSpPr>
          <p:cNvPr id="7" name="Group 7"/>
          <p:cNvGrpSpPr/>
          <p:nvPr/>
        </p:nvGrpSpPr>
        <p:grpSpPr>
          <a:xfrm>
            <a:off x="15975051" y="755516"/>
            <a:ext cx="1453495" cy="546367"/>
            <a:chOff x="0" y="0"/>
            <a:chExt cx="476650" cy="179172"/>
          </a:xfrm>
        </p:grpSpPr>
        <p:sp>
          <p:nvSpPr>
            <p:cNvPr id="8" name="Freeform 8"/>
            <p:cNvSpPr/>
            <p:nvPr/>
          </p:nvSpPr>
          <p:spPr>
            <a:xfrm>
              <a:off x="0" y="0"/>
              <a:ext cx="476650" cy="179172"/>
            </a:xfrm>
            <a:custGeom>
              <a:avLst/>
              <a:gdLst/>
              <a:ahLst/>
              <a:cxnLst/>
              <a:rect l="l" t="t" r="r" b="b"/>
              <a:pathLst>
                <a:path w="476650" h="179172">
                  <a:moveTo>
                    <a:pt x="89586" y="0"/>
                  </a:moveTo>
                  <a:lnTo>
                    <a:pt x="387064" y="0"/>
                  </a:lnTo>
                  <a:cubicBezTo>
                    <a:pt x="410824" y="0"/>
                    <a:pt x="433610" y="9439"/>
                    <a:pt x="450411" y="26239"/>
                  </a:cubicBezTo>
                  <a:cubicBezTo>
                    <a:pt x="467212" y="43040"/>
                    <a:pt x="476650" y="65826"/>
                    <a:pt x="476650" y="89586"/>
                  </a:cubicBezTo>
                  <a:lnTo>
                    <a:pt x="476650" y="89586"/>
                  </a:lnTo>
                  <a:cubicBezTo>
                    <a:pt x="476650" y="139063"/>
                    <a:pt x="436541" y="179172"/>
                    <a:pt x="387064" y="179172"/>
                  </a:cubicBezTo>
                  <a:lnTo>
                    <a:pt x="89586" y="179172"/>
                  </a:lnTo>
                  <a:cubicBezTo>
                    <a:pt x="40109" y="179172"/>
                    <a:pt x="0" y="139063"/>
                    <a:pt x="0" y="89586"/>
                  </a:cubicBezTo>
                  <a:lnTo>
                    <a:pt x="0" y="89586"/>
                  </a:lnTo>
                  <a:cubicBezTo>
                    <a:pt x="0" y="40109"/>
                    <a:pt x="40109" y="0"/>
                    <a:pt x="89586" y="0"/>
                  </a:cubicBezTo>
                  <a:close/>
                </a:path>
              </a:pathLst>
            </a:custGeom>
            <a:solidFill>
              <a:srgbClr val="000000">
                <a:alpha val="0"/>
              </a:srgbClr>
            </a:solidFill>
            <a:ln w="28575" cap="rnd">
              <a:solidFill>
                <a:srgbClr val="AB6141"/>
              </a:solidFill>
              <a:prstDash val="solid"/>
              <a:round/>
            </a:ln>
          </p:spPr>
          <p:txBody>
            <a:bodyPr/>
            <a:lstStyle/>
            <a:p>
              <a:endParaRPr lang="en-IN"/>
            </a:p>
          </p:txBody>
        </p:sp>
        <p:sp>
          <p:nvSpPr>
            <p:cNvPr id="9" name="TextBox 9"/>
            <p:cNvSpPr txBox="1"/>
            <p:nvPr/>
          </p:nvSpPr>
          <p:spPr>
            <a:xfrm>
              <a:off x="0" y="-38100"/>
              <a:ext cx="476650" cy="217272"/>
            </a:xfrm>
            <a:prstGeom prst="rect">
              <a:avLst/>
            </a:prstGeom>
          </p:spPr>
          <p:txBody>
            <a:bodyPr lIns="50800" tIns="50800" rIns="50800" bIns="50800" rtlCol="0" anchor="ctr"/>
            <a:lstStyle/>
            <a:p>
              <a:pPr algn="ctr">
                <a:lnSpc>
                  <a:spcPts val="2940"/>
                </a:lnSpc>
              </a:pPr>
              <a:endParaRPr/>
            </a:p>
          </p:txBody>
        </p:sp>
      </p:grpSp>
      <p:sp>
        <p:nvSpPr>
          <p:cNvPr id="10" name="Freeform 10"/>
          <p:cNvSpPr/>
          <p:nvPr/>
        </p:nvSpPr>
        <p:spPr>
          <a:xfrm rot="5400000">
            <a:off x="16557782" y="554395"/>
            <a:ext cx="288033" cy="948611"/>
          </a:xfrm>
          <a:custGeom>
            <a:avLst/>
            <a:gdLst/>
            <a:ahLst/>
            <a:cxnLst/>
            <a:rect l="l" t="t" r="r" b="b"/>
            <a:pathLst>
              <a:path w="288033" h="948611">
                <a:moveTo>
                  <a:pt x="0" y="0"/>
                </a:moveTo>
                <a:lnTo>
                  <a:pt x="288033" y="0"/>
                </a:lnTo>
                <a:lnTo>
                  <a:pt x="288033" y="948610"/>
                </a:lnTo>
                <a:lnTo>
                  <a:pt x="0" y="9486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1" name="TextBox 11"/>
          <p:cNvSpPr txBox="1"/>
          <p:nvPr/>
        </p:nvSpPr>
        <p:spPr>
          <a:xfrm>
            <a:off x="1028700" y="1454364"/>
            <a:ext cx="16147404" cy="8222615"/>
          </a:xfrm>
          <a:prstGeom prst="rect">
            <a:avLst/>
          </a:prstGeom>
        </p:spPr>
        <p:txBody>
          <a:bodyPr lIns="0" tIns="0" rIns="0" bIns="0" rtlCol="0" anchor="t">
            <a:spAutoFit/>
          </a:bodyPr>
          <a:lstStyle/>
          <a:p>
            <a:pPr>
              <a:lnSpc>
                <a:spcPts val="4060"/>
              </a:lnSpc>
            </a:pPr>
            <a:r>
              <a:rPr lang="en-US" sz="2900" dirty="0">
                <a:solidFill>
                  <a:srgbClr val="544036"/>
                </a:solidFill>
                <a:latin typeface="Alice"/>
              </a:rPr>
              <a:t> Welcome to Shopper, your premier destination for online shopping of latest fashion trends. At Shopper, we pride ourselves on offering a curated selection of high-quality products from top brands and trusted sellers. With our user-friendly interface and secure payment options, shopping with us is convenient, safe, and hassle-free.</a:t>
            </a:r>
          </a:p>
          <a:p>
            <a:pPr>
              <a:lnSpc>
                <a:spcPts val="4060"/>
              </a:lnSpc>
            </a:pPr>
            <a:r>
              <a:rPr lang="en-US" sz="2900" dirty="0">
                <a:solidFill>
                  <a:srgbClr val="544036"/>
                </a:solidFill>
                <a:latin typeface="Alice"/>
              </a:rPr>
              <a:t>Why choose Shopper? Here are just a few reasons:</a:t>
            </a:r>
          </a:p>
          <a:p>
            <a:pPr marL="626112" lvl="1" indent="-313056">
              <a:lnSpc>
                <a:spcPts val="4060"/>
              </a:lnSpc>
              <a:buAutoNum type="arabicPeriod"/>
            </a:pPr>
            <a:r>
              <a:rPr lang="en-US" sz="2900" dirty="0">
                <a:solidFill>
                  <a:srgbClr val="544036"/>
                </a:solidFill>
                <a:latin typeface="Alice"/>
              </a:rPr>
              <a:t>Extensive Product Range</a:t>
            </a:r>
          </a:p>
          <a:p>
            <a:pPr marL="626112" lvl="1" indent="-313056">
              <a:lnSpc>
                <a:spcPts val="4060"/>
              </a:lnSpc>
              <a:buAutoNum type="arabicPeriod"/>
            </a:pPr>
            <a:r>
              <a:rPr lang="en-US" sz="2900" dirty="0">
                <a:solidFill>
                  <a:srgbClr val="544036"/>
                </a:solidFill>
                <a:latin typeface="Alice"/>
              </a:rPr>
              <a:t>Quality Assurance</a:t>
            </a:r>
          </a:p>
          <a:p>
            <a:pPr marL="626112" lvl="1" indent="-313056">
              <a:lnSpc>
                <a:spcPts val="4060"/>
              </a:lnSpc>
              <a:buAutoNum type="arabicPeriod"/>
            </a:pPr>
            <a:r>
              <a:rPr lang="en-US" sz="2900" dirty="0">
                <a:solidFill>
                  <a:srgbClr val="544036"/>
                </a:solidFill>
                <a:latin typeface="Alice"/>
              </a:rPr>
              <a:t>Convenient Shopping Experience</a:t>
            </a:r>
          </a:p>
          <a:p>
            <a:pPr marL="626112" lvl="1" indent="-313056">
              <a:lnSpc>
                <a:spcPts val="4060"/>
              </a:lnSpc>
              <a:buAutoNum type="arabicPeriod"/>
            </a:pPr>
            <a:r>
              <a:rPr lang="en-US" sz="2900" dirty="0">
                <a:solidFill>
                  <a:srgbClr val="544036"/>
                </a:solidFill>
                <a:latin typeface="Alice"/>
              </a:rPr>
              <a:t>Secure Transactions</a:t>
            </a:r>
          </a:p>
          <a:p>
            <a:pPr marL="626112" lvl="1" indent="-313056">
              <a:lnSpc>
                <a:spcPts val="4060"/>
              </a:lnSpc>
              <a:buAutoNum type="arabicPeriod"/>
            </a:pPr>
            <a:r>
              <a:rPr lang="en-US" sz="2900" dirty="0">
                <a:solidFill>
                  <a:srgbClr val="544036"/>
                </a:solidFill>
                <a:latin typeface="Alice"/>
              </a:rPr>
              <a:t>Fast Shipping and Reliable Delivery</a:t>
            </a:r>
          </a:p>
          <a:p>
            <a:pPr marL="626112" lvl="1" indent="-313056">
              <a:lnSpc>
                <a:spcPts val="4060"/>
              </a:lnSpc>
              <a:buAutoNum type="arabicPeriod"/>
            </a:pPr>
            <a:r>
              <a:rPr lang="en-US" sz="2900" dirty="0">
                <a:solidFill>
                  <a:srgbClr val="544036"/>
                </a:solidFill>
                <a:latin typeface="Alice"/>
              </a:rPr>
              <a:t>Exceptional Customer Service</a:t>
            </a:r>
          </a:p>
          <a:p>
            <a:pPr algn="ctr">
              <a:lnSpc>
                <a:spcPts val="4060"/>
              </a:lnSpc>
            </a:pPr>
            <a:r>
              <a:rPr lang="en-US" sz="2900" dirty="0">
                <a:solidFill>
                  <a:srgbClr val="544036"/>
                </a:solidFill>
                <a:latin typeface="Alice"/>
              </a:rPr>
              <a:t>Experience the convenience of online shopping with Shopper.  Start browsing now and discover a world of possibilities at your fingertips!</a:t>
            </a:r>
          </a:p>
          <a:p>
            <a:pPr algn="ctr">
              <a:lnSpc>
                <a:spcPts val="4060"/>
              </a:lnSpc>
            </a:pPr>
            <a:r>
              <a:rPr lang="en-US" sz="2900" dirty="0">
                <a:solidFill>
                  <a:srgbClr val="544036"/>
                </a:solidFill>
                <a:latin typeface="Alice"/>
              </a:rPr>
              <a:t>Happy shopping!</a:t>
            </a:r>
          </a:p>
          <a:p>
            <a:pPr algn="ctr">
              <a:lnSpc>
                <a:spcPts val="4060"/>
              </a:lnSpc>
            </a:pPr>
            <a:r>
              <a:rPr lang="en-US" sz="2900" dirty="0">
                <a:solidFill>
                  <a:srgbClr val="544036"/>
                </a:solidFill>
                <a:latin typeface="Gagalin"/>
              </a:rPr>
              <a:t>Shopper Team</a:t>
            </a:r>
          </a:p>
          <a:p>
            <a:pPr algn="ctr">
              <a:lnSpc>
                <a:spcPts val="4060"/>
              </a:lnSpc>
            </a:pPr>
            <a:endParaRPr lang="en-US" sz="2900" dirty="0">
              <a:solidFill>
                <a:srgbClr val="544036"/>
              </a:solidFill>
              <a:latin typeface="Gagali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Freeform 2"/>
          <p:cNvSpPr/>
          <p:nvPr/>
        </p:nvSpPr>
        <p:spPr>
          <a:xfrm>
            <a:off x="7313748" y="3527562"/>
            <a:ext cx="3660504" cy="3660504"/>
          </a:xfrm>
          <a:custGeom>
            <a:avLst/>
            <a:gdLst/>
            <a:ahLst/>
            <a:cxnLst/>
            <a:rect l="l" t="t" r="r" b="b"/>
            <a:pathLst>
              <a:path w="3660504" h="3660504">
                <a:moveTo>
                  <a:pt x="0" y="0"/>
                </a:moveTo>
                <a:lnTo>
                  <a:pt x="3660504" y="0"/>
                </a:lnTo>
                <a:lnTo>
                  <a:pt x="3660504" y="3660504"/>
                </a:lnTo>
                <a:lnTo>
                  <a:pt x="0" y="3660504"/>
                </a:lnTo>
                <a:lnTo>
                  <a:pt x="0" y="0"/>
                </a:lnTo>
                <a:close/>
              </a:path>
            </a:pathLst>
          </a:custGeom>
          <a:blipFill>
            <a:blip r:embed="rId2">
              <a:extLst>
                <a:ext uri="{28A0092B-C50C-407E-A947-70E740481C1C}">
                  <a14:useLocalDpi xmlns:a14="http://schemas.microsoft.com/office/drawing/2010/main" val="0"/>
                </a:ext>
              </a:extLst>
            </a:blip>
            <a:stretch>
              <a:fillRect/>
            </a:stretch>
          </a:blipFill>
        </p:spPr>
        <p:txBody>
          <a:bodyPr/>
          <a:lstStyle/>
          <a:p>
            <a:endParaRPr lang="en-IN" dirty="0"/>
          </a:p>
        </p:txBody>
      </p:sp>
      <p:sp>
        <p:nvSpPr>
          <p:cNvPr id="3" name="Freeform 3"/>
          <p:cNvSpPr/>
          <p:nvPr/>
        </p:nvSpPr>
        <p:spPr>
          <a:xfrm>
            <a:off x="16665226" y="1028700"/>
            <a:ext cx="594074" cy="595156"/>
          </a:xfrm>
          <a:custGeom>
            <a:avLst/>
            <a:gdLst/>
            <a:ahLst/>
            <a:cxnLst/>
            <a:rect l="l" t="t" r="r" b="b"/>
            <a:pathLst>
              <a:path w="594074" h="595156">
                <a:moveTo>
                  <a:pt x="0" y="0"/>
                </a:moveTo>
                <a:lnTo>
                  <a:pt x="594074" y="0"/>
                </a:lnTo>
                <a:lnTo>
                  <a:pt x="594074" y="595156"/>
                </a:lnTo>
                <a:lnTo>
                  <a:pt x="0" y="5951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TextBox 4"/>
          <p:cNvSpPr txBox="1"/>
          <p:nvPr/>
        </p:nvSpPr>
        <p:spPr>
          <a:xfrm>
            <a:off x="5790474" y="1028700"/>
            <a:ext cx="6707052" cy="936154"/>
          </a:xfrm>
          <a:prstGeom prst="rect">
            <a:avLst/>
          </a:prstGeom>
        </p:spPr>
        <p:txBody>
          <a:bodyPr wrap="square" lIns="0" tIns="0" rIns="0" bIns="0" rtlCol="0" anchor="t">
            <a:spAutoFit/>
          </a:bodyPr>
          <a:lstStyle/>
          <a:p>
            <a:pPr marL="0" lvl="0" indent="0">
              <a:lnSpc>
                <a:spcPts val="7252"/>
              </a:lnSpc>
            </a:pPr>
            <a:r>
              <a:rPr lang="en-US" sz="6592" dirty="0">
                <a:solidFill>
                  <a:srgbClr val="544036"/>
                </a:solidFill>
                <a:latin typeface="Gagalin"/>
              </a:rPr>
              <a:t>Apparel arcade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grpSp>
        <p:nvGrpSpPr>
          <p:cNvPr id="3" name="Group 3"/>
          <p:cNvGrpSpPr/>
          <p:nvPr/>
        </p:nvGrpSpPr>
        <p:grpSpPr>
          <a:xfrm>
            <a:off x="8145414" y="3961731"/>
            <a:ext cx="2497988" cy="3136401"/>
            <a:chOff x="0" y="0"/>
            <a:chExt cx="657906" cy="826048"/>
          </a:xfrm>
        </p:grpSpPr>
        <p:sp>
          <p:nvSpPr>
            <p:cNvPr id="4" name="Freeform 4"/>
            <p:cNvSpPr/>
            <p:nvPr/>
          </p:nvSpPr>
          <p:spPr>
            <a:xfrm>
              <a:off x="0" y="0"/>
              <a:ext cx="657906" cy="826048"/>
            </a:xfrm>
            <a:custGeom>
              <a:avLst/>
              <a:gdLst/>
              <a:ahLst/>
              <a:cxnLst/>
              <a:rect l="l" t="t" r="r" b="b"/>
              <a:pathLst>
                <a:path w="657906" h="826048">
                  <a:moveTo>
                    <a:pt x="0" y="0"/>
                  </a:moveTo>
                  <a:lnTo>
                    <a:pt x="657906" y="0"/>
                  </a:lnTo>
                  <a:lnTo>
                    <a:pt x="657906" y="826048"/>
                  </a:lnTo>
                  <a:lnTo>
                    <a:pt x="0" y="826048"/>
                  </a:lnTo>
                  <a:close/>
                </a:path>
              </a:pathLst>
            </a:custGeom>
            <a:solidFill>
              <a:srgbClr val="B4583C"/>
            </a:solidFill>
          </p:spPr>
          <p:txBody>
            <a:bodyPr/>
            <a:lstStyle/>
            <a:p>
              <a:endParaRPr lang="en-IN"/>
            </a:p>
          </p:txBody>
        </p:sp>
        <p:sp>
          <p:nvSpPr>
            <p:cNvPr id="5" name="TextBox 5"/>
            <p:cNvSpPr txBox="1"/>
            <p:nvPr/>
          </p:nvSpPr>
          <p:spPr>
            <a:xfrm>
              <a:off x="0" y="-76200"/>
              <a:ext cx="657906" cy="902248"/>
            </a:xfrm>
            <a:prstGeom prst="rect">
              <a:avLst/>
            </a:prstGeom>
          </p:spPr>
          <p:txBody>
            <a:bodyPr lIns="50800" tIns="50800" rIns="50800" bIns="50800" rtlCol="0" anchor="ctr"/>
            <a:lstStyle/>
            <a:p>
              <a:pPr algn="ctr">
                <a:lnSpc>
                  <a:spcPts val="3549"/>
                </a:lnSpc>
              </a:pPr>
              <a:endParaRPr/>
            </a:p>
          </p:txBody>
        </p:sp>
      </p:grpSp>
      <p:grpSp>
        <p:nvGrpSpPr>
          <p:cNvPr id="6" name="Group 6"/>
          <p:cNvGrpSpPr/>
          <p:nvPr/>
        </p:nvGrpSpPr>
        <p:grpSpPr>
          <a:xfrm>
            <a:off x="3540850" y="3961731"/>
            <a:ext cx="2497988" cy="3136401"/>
            <a:chOff x="0" y="0"/>
            <a:chExt cx="657906" cy="826048"/>
          </a:xfrm>
        </p:grpSpPr>
        <p:sp>
          <p:nvSpPr>
            <p:cNvPr id="7" name="Freeform 7"/>
            <p:cNvSpPr/>
            <p:nvPr/>
          </p:nvSpPr>
          <p:spPr>
            <a:xfrm>
              <a:off x="0" y="0"/>
              <a:ext cx="657906" cy="826048"/>
            </a:xfrm>
            <a:custGeom>
              <a:avLst/>
              <a:gdLst/>
              <a:ahLst/>
              <a:cxnLst/>
              <a:rect l="l" t="t" r="r" b="b"/>
              <a:pathLst>
                <a:path w="657906" h="826048">
                  <a:moveTo>
                    <a:pt x="0" y="0"/>
                  </a:moveTo>
                  <a:lnTo>
                    <a:pt x="657906" y="0"/>
                  </a:lnTo>
                  <a:lnTo>
                    <a:pt x="657906" y="826048"/>
                  </a:lnTo>
                  <a:lnTo>
                    <a:pt x="0" y="826048"/>
                  </a:lnTo>
                  <a:close/>
                </a:path>
              </a:pathLst>
            </a:custGeom>
            <a:solidFill>
              <a:srgbClr val="B4583C"/>
            </a:solidFill>
          </p:spPr>
          <p:txBody>
            <a:bodyPr/>
            <a:lstStyle/>
            <a:p>
              <a:endParaRPr lang="en-IN"/>
            </a:p>
          </p:txBody>
        </p:sp>
        <p:sp>
          <p:nvSpPr>
            <p:cNvPr id="8" name="TextBox 8"/>
            <p:cNvSpPr txBox="1"/>
            <p:nvPr/>
          </p:nvSpPr>
          <p:spPr>
            <a:xfrm>
              <a:off x="0" y="-76200"/>
              <a:ext cx="657906" cy="902248"/>
            </a:xfrm>
            <a:prstGeom prst="rect">
              <a:avLst/>
            </a:prstGeom>
          </p:spPr>
          <p:txBody>
            <a:bodyPr lIns="50800" tIns="50800" rIns="50800" bIns="50800" rtlCol="0" anchor="ctr"/>
            <a:lstStyle/>
            <a:p>
              <a:pPr algn="ctr">
                <a:lnSpc>
                  <a:spcPts val="3549"/>
                </a:lnSpc>
              </a:pPr>
              <a:endParaRPr/>
            </a:p>
          </p:txBody>
        </p:sp>
      </p:grpSp>
      <p:grpSp>
        <p:nvGrpSpPr>
          <p:cNvPr id="9" name="Group 9"/>
          <p:cNvGrpSpPr/>
          <p:nvPr/>
        </p:nvGrpSpPr>
        <p:grpSpPr>
          <a:xfrm>
            <a:off x="12636636" y="3961731"/>
            <a:ext cx="2497988" cy="3136401"/>
            <a:chOff x="0" y="0"/>
            <a:chExt cx="657906" cy="826048"/>
          </a:xfrm>
        </p:grpSpPr>
        <p:sp>
          <p:nvSpPr>
            <p:cNvPr id="10" name="Freeform 10"/>
            <p:cNvSpPr/>
            <p:nvPr/>
          </p:nvSpPr>
          <p:spPr>
            <a:xfrm>
              <a:off x="0" y="0"/>
              <a:ext cx="657906" cy="826048"/>
            </a:xfrm>
            <a:custGeom>
              <a:avLst/>
              <a:gdLst/>
              <a:ahLst/>
              <a:cxnLst/>
              <a:rect l="l" t="t" r="r" b="b"/>
              <a:pathLst>
                <a:path w="657906" h="826048">
                  <a:moveTo>
                    <a:pt x="0" y="0"/>
                  </a:moveTo>
                  <a:lnTo>
                    <a:pt x="657906" y="0"/>
                  </a:lnTo>
                  <a:lnTo>
                    <a:pt x="657906" y="826048"/>
                  </a:lnTo>
                  <a:lnTo>
                    <a:pt x="0" y="826048"/>
                  </a:lnTo>
                  <a:close/>
                </a:path>
              </a:pathLst>
            </a:custGeom>
            <a:solidFill>
              <a:srgbClr val="B4583C"/>
            </a:solidFill>
          </p:spPr>
          <p:txBody>
            <a:bodyPr/>
            <a:lstStyle/>
            <a:p>
              <a:endParaRPr lang="en-IN"/>
            </a:p>
          </p:txBody>
        </p:sp>
        <p:sp>
          <p:nvSpPr>
            <p:cNvPr id="11" name="TextBox 11"/>
            <p:cNvSpPr txBox="1"/>
            <p:nvPr/>
          </p:nvSpPr>
          <p:spPr>
            <a:xfrm>
              <a:off x="0" y="-76200"/>
              <a:ext cx="657906" cy="902248"/>
            </a:xfrm>
            <a:prstGeom prst="rect">
              <a:avLst/>
            </a:prstGeom>
          </p:spPr>
          <p:txBody>
            <a:bodyPr lIns="50800" tIns="50800" rIns="50800" bIns="50800" rtlCol="0" anchor="ctr"/>
            <a:lstStyle/>
            <a:p>
              <a:pPr algn="ctr">
                <a:lnSpc>
                  <a:spcPts val="3549"/>
                </a:lnSpc>
              </a:pPr>
              <a:endParaRPr/>
            </a:p>
          </p:txBody>
        </p:sp>
      </p:grpSp>
      <p:sp>
        <p:nvSpPr>
          <p:cNvPr id="12" name="Freeform 12"/>
          <p:cNvSpPr/>
          <p:nvPr/>
        </p:nvSpPr>
        <p:spPr>
          <a:xfrm rot="5400000">
            <a:off x="4540644" y="7205168"/>
            <a:ext cx="498401" cy="499309"/>
          </a:xfrm>
          <a:custGeom>
            <a:avLst/>
            <a:gdLst/>
            <a:ahLst/>
            <a:cxnLst/>
            <a:rect l="l" t="t" r="r" b="b"/>
            <a:pathLst>
              <a:path w="498401" h="499309">
                <a:moveTo>
                  <a:pt x="0" y="0"/>
                </a:moveTo>
                <a:lnTo>
                  <a:pt x="498400" y="0"/>
                </a:lnTo>
                <a:lnTo>
                  <a:pt x="498400" y="499308"/>
                </a:lnTo>
                <a:lnTo>
                  <a:pt x="0" y="4993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3" name="Freeform 13"/>
          <p:cNvSpPr/>
          <p:nvPr/>
        </p:nvSpPr>
        <p:spPr>
          <a:xfrm rot="5400000">
            <a:off x="9165512" y="7205168"/>
            <a:ext cx="498401" cy="499309"/>
          </a:xfrm>
          <a:custGeom>
            <a:avLst/>
            <a:gdLst/>
            <a:ahLst/>
            <a:cxnLst/>
            <a:rect l="l" t="t" r="r" b="b"/>
            <a:pathLst>
              <a:path w="498401" h="499309">
                <a:moveTo>
                  <a:pt x="0" y="0"/>
                </a:moveTo>
                <a:lnTo>
                  <a:pt x="498401" y="0"/>
                </a:lnTo>
                <a:lnTo>
                  <a:pt x="498401" y="499308"/>
                </a:lnTo>
                <a:lnTo>
                  <a:pt x="0" y="4993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4" name="Freeform 14"/>
          <p:cNvSpPr/>
          <p:nvPr/>
        </p:nvSpPr>
        <p:spPr>
          <a:xfrm rot="5400000">
            <a:off x="13636429" y="7205168"/>
            <a:ext cx="498401" cy="499309"/>
          </a:xfrm>
          <a:custGeom>
            <a:avLst/>
            <a:gdLst/>
            <a:ahLst/>
            <a:cxnLst/>
            <a:rect l="l" t="t" r="r" b="b"/>
            <a:pathLst>
              <a:path w="498401" h="499309">
                <a:moveTo>
                  <a:pt x="0" y="0"/>
                </a:moveTo>
                <a:lnTo>
                  <a:pt x="498401" y="0"/>
                </a:lnTo>
                <a:lnTo>
                  <a:pt x="498401" y="499308"/>
                </a:lnTo>
                <a:lnTo>
                  <a:pt x="0" y="4993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15" name="Freeform 15"/>
          <p:cNvSpPr/>
          <p:nvPr/>
        </p:nvSpPr>
        <p:spPr>
          <a:xfrm>
            <a:off x="7941271" y="3850075"/>
            <a:ext cx="2474364" cy="3088847"/>
          </a:xfrm>
          <a:custGeom>
            <a:avLst/>
            <a:gdLst/>
            <a:ahLst/>
            <a:cxnLst/>
            <a:rect l="l" t="t" r="r" b="b"/>
            <a:pathLst>
              <a:path w="2474364" h="3088847">
                <a:moveTo>
                  <a:pt x="0" y="0"/>
                </a:moveTo>
                <a:lnTo>
                  <a:pt x="2474364" y="0"/>
                </a:lnTo>
                <a:lnTo>
                  <a:pt x="2474364" y="3088847"/>
                </a:lnTo>
                <a:lnTo>
                  <a:pt x="0" y="3088847"/>
                </a:lnTo>
                <a:lnTo>
                  <a:pt x="0" y="0"/>
                </a:lnTo>
                <a:close/>
              </a:path>
            </a:pathLst>
          </a:custGeom>
          <a:blipFill>
            <a:blip r:embed="rId4"/>
            <a:stretch>
              <a:fillRect l="-1082" t="-9717" b="-13222"/>
            </a:stretch>
          </a:blipFill>
        </p:spPr>
        <p:txBody>
          <a:bodyPr/>
          <a:lstStyle/>
          <a:p>
            <a:endParaRPr lang="en-IN"/>
          </a:p>
        </p:txBody>
      </p:sp>
      <p:sp>
        <p:nvSpPr>
          <p:cNvPr id="16" name="Freeform 16"/>
          <p:cNvSpPr/>
          <p:nvPr/>
        </p:nvSpPr>
        <p:spPr>
          <a:xfrm>
            <a:off x="12414763" y="3850075"/>
            <a:ext cx="2442424" cy="3088847"/>
          </a:xfrm>
          <a:custGeom>
            <a:avLst/>
            <a:gdLst/>
            <a:ahLst/>
            <a:cxnLst/>
            <a:rect l="l" t="t" r="r" b="b"/>
            <a:pathLst>
              <a:path w="2442424" h="3088847">
                <a:moveTo>
                  <a:pt x="0" y="0"/>
                </a:moveTo>
                <a:lnTo>
                  <a:pt x="2442424" y="0"/>
                </a:lnTo>
                <a:lnTo>
                  <a:pt x="2442424" y="3088847"/>
                </a:lnTo>
                <a:lnTo>
                  <a:pt x="0" y="3088847"/>
                </a:lnTo>
                <a:lnTo>
                  <a:pt x="0" y="0"/>
                </a:lnTo>
                <a:close/>
              </a:path>
            </a:pathLst>
          </a:custGeom>
          <a:blipFill>
            <a:blip r:embed="rId5"/>
            <a:stretch>
              <a:fillRect l="-25485" t="-19136" r="-14258"/>
            </a:stretch>
          </a:blipFill>
        </p:spPr>
        <p:txBody>
          <a:bodyPr/>
          <a:lstStyle/>
          <a:p>
            <a:endParaRPr lang="en-IN"/>
          </a:p>
        </p:txBody>
      </p:sp>
      <p:sp>
        <p:nvSpPr>
          <p:cNvPr id="17" name="Freeform 17"/>
          <p:cNvSpPr/>
          <p:nvPr/>
        </p:nvSpPr>
        <p:spPr>
          <a:xfrm>
            <a:off x="3302375" y="3819652"/>
            <a:ext cx="2475628" cy="3076654"/>
          </a:xfrm>
          <a:custGeom>
            <a:avLst/>
            <a:gdLst/>
            <a:ahLst/>
            <a:cxnLst/>
            <a:rect l="l" t="t" r="r" b="b"/>
            <a:pathLst>
              <a:path w="2475628" h="3076654">
                <a:moveTo>
                  <a:pt x="0" y="0"/>
                </a:moveTo>
                <a:lnTo>
                  <a:pt x="2475629" y="0"/>
                </a:lnTo>
                <a:lnTo>
                  <a:pt x="2475629" y="3076654"/>
                </a:lnTo>
                <a:lnTo>
                  <a:pt x="0" y="3076654"/>
                </a:lnTo>
                <a:lnTo>
                  <a:pt x="0" y="0"/>
                </a:lnTo>
                <a:close/>
              </a:path>
            </a:pathLst>
          </a:custGeom>
          <a:blipFill>
            <a:blip r:embed="rId6"/>
            <a:stretch>
              <a:fillRect l="-32463" t="-15909" r="-17313"/>
            </a:stretch>
          </a:blipFill>
        </p:spPr>
        <p:txBody>
          <a:bodyPr/>
          <a:lstStyle/>
          <a:p>
            <a:endParaRPr lang="en-IN"/>
          </a:p>
        </p:txBody>
      </p:sp>
      <p:sp>
        <p:nvSpPr>
          <p:cNvPr id="19" name="TextBox 19"/>
          <p:cNvSpPr txBox="1"/>
          <p:nvPr/>
        </p:nvSpPr>
        <p:spPr>
          <a:xfrm>
            <a:off x="3540850" y="7921547"/>
            <a:ext cx="2964715" cy="320601"/>
          </a:xfrm>
          <a:prstGeom prst="rect">
            <a:avLst/>
          </a:prstGeom>
        </p:spPr>
        <p:txBody>
          <a:bodyPr lIns="0" tIns="0" rIns="0" bIns="0" rtlCol="0" anchor="t">
            <a:spAutoFit/>
          </a:bodyPr>
          <a:lstStyle/>
          <a:p>
            <a:pPr marL="0" lvl="0" indent="0" algn="ctr">
              <a:lnSpc>
                <a:spcPts val="2516"/>
              </a:lnSpc>
              <a:spcBef>
                <a:spcPct val="0"/>
              </a:spcBef>
            </a:pPr>
            <a:r>
              <a:rPr lang="en-US" sz="2097" dirty="0">
                <a:solidFill>
                  <a:srgbClr val="544036"/>
                </a:solidFill>
                <a:latin typeface="Algerian" panose="04020705040A02060702" pitchFamily="82" charset="0"/>
              </a:rPr>
              <a:t>KUSHAGRA JUNEJA</a:t>
            </a:r>
          </a:p>
        </p:txBody>
      </p:sp>
      <p:sp>
        <p:nvSpPr>
          <p:cNvPr id="20" name="TextBox 20"/>
          <p:cNvSpPr txBox="1"/>
          <p:nvPr/>
        </p:nvSpPr>
        <p:spPr>
          <a:xfrm>
            <a:off x="8146669" y="7921547"/>
            <a:ext cx="2536088" cy="320601"/>
          </a:xfrm>
          <a:prstGeom prst="rect">
            <a:avLst/>
          </a:prstGeom>
        </p:spPr>
        <p:txBody>
          <a:bodyPr lIns="0" tIns="0" rIns="0" bIns="0" rtlCol="0" anchor="t">
            <a:spAutoFit/>
          </a:bodyPr>
          <a:lstStyle/>
          <a:p>
            <a:pPr marL="0" lvl="0" indent="0" algn="ctr">
              <a:lnSpc>
                <a:spcPts val="2516"/>
              </a:lnSpc>
              <a:spcBef>
                <a:spcPct val="0"/>
              </a:spcBef>
            </a:pPr>
            <a:r>
              <a:rPr lang="en-US" sz="2097" dirty="0">
                <a:solidFill>
                  <a:srgbClr val="544036"/>
                </a:solidFill>
                <a:latin typeface="Algerian" panose="04020705040A02060702" pitchFamily="82" charset="0"/>
              </a:rPr>
              <a:t>LISHA GOEL</a:t>
            </a:r>
          </a:p>
        </p:txBody>
      </p:sp>
      <p:sp>
        <p:nvSpPr>
          <p:cNvPr id="21" name="TextBox 21"/>
          <p:cNvSpPr txBox="1"/>
          <p:nvPr/>
        </p:nvSpPr>
        <p:spPr>
          <a:xfrm>
            <a:off x="12598536" y="7921547"/>
            <a:ext cx="2536088" cy="320601"/>
          </a:xfrm>
          <a:prstGeom prst="rect">
            <a:avLst/>
          </a:prstGeom>
        </p:spPr>
        <p:txBody>
          <a:bodyPr lIns="0" tIns="0" rIns="0" bIns="0" rtlCol="0" anchor="t">
            <a:spAutoFit/>
          </a:bodyPr>
          <a:lstStyle/>
          <a:p>
            <a:pPr marL="0" lvl="0" indent="0" algn="ctr">
              <a:lnSpc>
                <a:spcPts val="2516"/>
              </a:lnSpc>
              <a:spcBef>
                <a:spcPct val="0"/>
              </a:spcBef>
            </a:pPr>
            <a:r>
              <a:rPr lang="en-US" sz="2097" dirty="0">
                <a:solidFill>
                  <a:srgbClr val="544036"/>
                </a:solidFill>
                <a:latin typeface="Algerian" panose="04020705040A02060702" pitchFamily="82" charset="0"/>
              </a:rPr>
              <a:t>KESHAV GUPTA</a:t>
            </a:r>
          </a:p>
        </p:txBody>
      </p:sp>
      <p:sp>
        <p:nvSpPr>
          <p:cNvPr id="22" name="TextBox 22"/>
          <p:cNvSpPr txBox="1"/>
          <p:nvPr/>
        </p:nvSpPr>
        <p:spPr>
          <a:xfrm>
            <a:off x="3657956" y="8340647"/>
            <a:ext cx="2536088" cy="282654"/>
          </a:xfrm>
          <a:prstGeom prst="rect">
            <a:avLst/>
          </a:prstGeom>
        </p:spPr>
        <p:txBody>
          <a:bodyPr lIns="0" tIns="0" rIns="0" bIns="0" rtlCol="0" anchor="t">
            <a:spAutoFit/>
          </a:bodyPr>
          <a:lstStyle/>
          <a:p>
            <a:pPr marL="0" lvl="0" indent="0" algn="ctr">
              <a:lnSpc>
                <a:spcPts val="2371"/>
              </a:lnSpc>
              <a:spcBef>
                <a:spcPct val="0"/>
              </a:spcBef>
            </a:pPr>
            <a:r>
              <a:rPr lang="en-US" sz="1581">
                <a:solidFill>
                  <a:srgbClr val="544036"/>
                </a:solidFill>
                <a:latin typeface="Montserrat"/>
              </a:rPr>
              <a:t>HTML and CSS</a:t>
            </a:r>
          </a:p>
        </p:txBody>
      </p:sp>
      <p:sp>
        <p:nvSpPr>
          <p:cNvPr id="23" name="TextBox 23"/>
          <p:cNvSpPr txBox="1"/>
          <p:nvPr/>
        </p:nvSpPr>
        <p:spPr>
          <a:xfrm>
            <a:off x="12636636" y="8340647"/>
            <a:ext cx="2536088" cy="282654"/>
          </a:xfrm>
          <a:prstGeom prst="rect">
            <a:avLst/>
          </a:prstGeom>
        </p:spPr>
        <p:txBody>
          <a:bodyPr lIns="0" tIns="0" rIns="0" bIns="0" rtlCol="0" anchor="t">
            <a:spAutoFit/>
          </a:bodyPr>
          <a:lstStyle/>
          <a:p>
            <a:pPr marL="0" lvl="0" indent="0" algn="ctr">
              <a:lnSpc>
                <a:spcPts val="2371"/>
              </a:lnSpc>
              <a:spcBef>
                <a:spcPct val="0"/>
              </a:spcBef>
            </a:pPr>
            <a:r>
              <a:rPr lang="en-US" sz="1581">
                <a:solidFill>
                  <a:srgbClr val="544036"/>
                </a:solidFill>
                <a:latin typeface="Montserrat"/>
              </a:rPr>
              <a:t>Website designing</a:t>
            </a:r>
          </a:p>
        </p:txBody>
      </p:sp>
      <p:sp>
        <p:nvSpPr>
          <p:cNvPr id="24" name="TextBox 24"/>
          <p:cNvSpPr txBox="1"/>
          <p:nvPr/>
        </p:nvSpPr>
        <p:spPr>
          <a:xfrm>
            <a:off x="8126364" y="8351529"/>
            <a:ext cx="2536088" cy="282654"/>
          </a:xfrm>
          <a:prstGeom prst="rect">
            <a:avLst/>
          </a:prstGeom>
        </p:spPr>
        <p:txBody>
          <a:bodyPr lIns="0" tIns="0" rIns="0" bIns="0" rtlCol="0" anchor="t">
            <a:spAutoFit/>
          </a:bodyPr>
          <a:lstStyle/>
          <a:p>
            <a:pPr marL="0" lvl="0" indent="0" algn="ctr">
              <a:lnSpc>
                <a:spcPts val="2371"/>
              </a:lnSpc>
              <a:spcBef>
                <a:spcPct val="0"/>
              </a:spcBef>
            </a:pPr>
            <a:r>
              <a:rPr lang="en-US" sz="1581">
                <a:solidFill>
                  <a:srgbClr val="544036"/>
                </a:solidFill>
                <a:latin typeface="Montserrat"/>
              </a:rPr>
              <a:t>ReactJS</a:t>
            </a:r>
          </a:p>
        </p:txBody>
      </p:sp>
      <p:sp>
        <p:nvSpPr>
          <p:cNvPr id="25" name="TextBox 24">
            <a:extLst>
              <a:ext uri="{FF2B5EF4-FFF2-40B4-BE49-F238E27FC236}">
                <a16:creationId xmlns:a16="http://schemas.microsoft.com/office/drawing/2014/main" id="{B5AFC26F-0500-17A4-CE20-B9E4DD3DD0B6}"/>
              </a:ext>
            </a:extLst>
          </p:cNvPr>
          <p:cNvSpPr txBox="1"/>
          <p:nvPr/>
        </p:nvSpPr>
        <p:spPr>
          <a:xfrm>
            <a:off x="6354377" y="1569538"/>
            <a:ext cx="6400800" cy="867930"/>
          </a:xfrm>
          <a:prstGeom prst="rect">
            <a:avLst/>
          </a:prstGeom>
          <a:noFill/>
        </p:spPr>
        <p:txBody>
          <a:bodyPr wrap="square" rtlCol="0">
            <a:spAutoFit/>
          </a:bodyPr>
          <a:lstStyle/>
          <a:p>
            <a:r>
              <a:rPr lang="en-IN" sz="5040" dirty="0">
                <a:solidFill>
                  <a:schemeClr val="accent2">
                    <a:lumMod val="50000"/>
                  </a:schemeClr>
                </a:solidFill>
                <a:latin typeface="Algerian" panose="04020705040A02060702" pitchFamily="82" charset="0"/>
                <a:cs typeface="Lazord Sans Serif Expanded" panose="020B0604020202020204" charset="-78"/>
              </a:rPr>
              <a:t>Meet </a:t>
            </a:r>
            <a:r>
              <a:rPr lang="en-IN" sz="5040" dirty="0">
                <a:solidFill>
                  <a:schemeClr val="accent2">
                    <a:lumMod val="50000"/>
                  </a:schemeClr>
                </a:solidFill>
                <a:latin typeface="Algerian" panose="04020705040A02060702" pitchFamily="82" charset="0"/>
              </a:rPr>
              <a:t>OUR team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2210566"/>
          </a:xfrm>
          <a:prstGeom prst="rect">
            <a:avLst/>
          </a:prstGeom>
          <a:solidFill>
            <a:srgbClr val="544036"/>
          </a:solidFill>
        </p:spPr>
        <p:txBody>
          <a:bodyPr/>
          <a:lstStyle/>
          <a:p>
            <a:endParaRPr lang="en-IN"/>
          </a:p>
        </p:txBody>
      </p:sp>
      <p:sp>
        <p:nvSpPr>
          <p:cNvPr id="3" name="TextBox 3"/>
          <p:cNvSpPr txBox="1"/>
          <p:nvPr/>
        </p:nvSpPr>
        <p:spPr>
          <a:xfrm>
            <a:off x="4393025" y="320106"/>
            <a:ext cx="9253325" cy="1166730"/>
          </a:xfrm>
          <a:prstGeom prst="rect">
            <a:avLst/>
          </a:prstGeom>
        </p:spPr>
        <p:txBody>
          <a:bodyPr lIns="0" tIns="0" rIns="0" bIns="0" rtlCol="0" anchor="t">
            <a:spAutoFit/>
          </a:bodyPr>
          <a:lstStyle/>
          <a:p>
            <a:pPr marL="0" lvl="0" indent="0">
              <a:lnSpc>
                <a:spcPts val="9879"/>
              </a:lnSpc>
            </a:pPr>
            <a:r>
              <a:rPr lang="en-US" sz="7599" dirty="0">
                <a:solidFill>
                  <a:srgbClr val="FAF4F0"/>
                </a:solidFill>
                <a:latin typeface="Harrington" panose="04040505050A02020702" pitchFamily="82" charset="0"/>
              </a:rPr>
              <a:t>Technical</a:t>
            </a:r>
            <a:r>
              <a:rPr lang="en-US" sz="7599" dirty="0">
                <a:solidFill>
                  <a:srgbClr val="FAF4F0"/>
                </a:solidFill>
                <a:latin typeface="Lazord Sans Serif Expanded"/>
              </a:rPr>
              <a:t> </a:t>
            </a:r>
            <a:r>
              <a:rPr lang="en-US" sz="7599" dirty="0">
                <a:solidFill>
                  <a:srgbClr val="FAF4F0"/>
                </a:solidFill>
                <a:latin typeface="Harrington" panose="04040505050A02020702" pitchFamily="82" charset="0"/>
              </a:rPr>
              <a:t>Details</a:t>
            </a:r>
          </a:p>
        </p:txBody>
      </p:sp>
      <p:sp>
        <p:nvSpPr>
          <p:cNvPr id="4" name="TextBox 4"/>
          <p:cNvSpPr txBox="1"/>
          <p:nvPr/>
        </p:nvSpPr>
        <p:spPr>
          <a:xfrm>
            <a:off x="1028700" y="2615649"/>
            <a:ext cx="5724254"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HTML :</a:t>
            </a:r>
          </a:p>
        </p:txBody>
      </p:sp>
      <p:sp>
        <p:nvSpPr>
          <p:cNvPr id="5" name="TextBox 5"/>
          <p:cNvSpPr txBox="1"/>
          <p:nvPr/>
        </p:nvSpPr>
        <p:spPr>
          <a:xfrm>
            <a:off x="1028700" y="6156784"/>
            <a:ext cx="16681046" cy="803902"/>
          </a:xfrm>
          <a:prstGeom prst="rect">
            <a:avLst/>
          </a:prstGeom>
        </p:spPr>
        <p:txBody>
          <a:bodyPr lIns="0" tIns="0" rIns="0" bIns="0" rtlCol="0" anchor="t">
            <a:spAutoFit/>
          </a:bodyPr>
          <a:lstStyle/>
          <a:p>
            <a:pPr marL="0" lvl="0" indent="0">
              <a:lnSpc>
                <a:spcPts val="3225"/>
              </a:lnSpc>
            </a:pPr>
            <a:r>
              <a:rPr lang="en-US" sz="2150">
                <a:solidFill>
                  <a:srgbClr val="544036"/>
                </a:solidFill>
                <a:latin typeface="Montserrat"/>
              </a:rPr>
              <a:t>React.js is a powerful JavaScript library used for building user interfaces, particularly for web applications with dynamic content.</a:t>
            </a:r>
          </a:p>
        </p:txBody>
      </p:sp>
      <p:sp>
        <p:nvSpPr>
          <p:cNvPr id="6" name="TextBox 6"/>
          <p:cNvSpPr txBox="1"/>
          <p:nvPr/>
        </p:nvSpPr>
        <p:spPr>
          <a:xfrm>
            <a:off x="1028700" y="5636368"/>
            <a:ext cx="5724254"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REACTJS :</a:t>
            </a:r>
          </a:p>
        </p:txBody>
      </p:sp>
      <p:sp>
        <p:nvSpPr>
          <p:cNvPr id="7" name="TextBox 7"/>
          <p:cNvSpPr txBox="1"/>
          <p:nvPr/>
        </p:nvSpPr>
        <p:spPr>
          <a:xfrm>
            <a:off x="1028700" y="4645200"/>
            <a:ext cx="16681046" cy="819718"/>
          </a:xfrm>
          <a:prstGeom prst="rect">
            <a:avLst/>
          </a:prstGeom>
        </p:spPr>
        <p:txBody>
          <a:bodyPr lIns="0" tIns="0" rIns="0" bIns="0" rtlCol="0" anchor="t">
            <a:spAutoFit/>
          </a:bodyPr>
          <a:lstStyle/>
          <a:p>
            <a:pPr marL="0" lvl="0" indent="0">
              <a:lnSpc>
                <a:spcPts val="3352"/>
              </a:lnSpc>
            </a:pPr>
            <a:r>
              <a:rPr lang="en-US" sz="2235">
                <a:solidFill>
                  <a:srgbClr val="544036"/>
                </a:solidFill>
                <a:latin typeface="Montserrat"/>
              </a:rPr>
              <a:t>CSS or cascading style sheets is used for styling and formatting HTML documents. It is used to define styles for HTML elements such as fonts, colors, spacing and layout.</a:t>
            </a:r>
          </a:p>
        </p:txBody>
      </p:sp>
      <p:sp>
        <p:nvSpPr>
          <p:cNvPr id="8" name="TextBox 8"/>
          <p:cNvSpPr txBox="1"/>
          <p:nvPr/>
        </p:nvSpPr>
        <p:spPr>
          <a:xfrm>
            <a:off x="1028700" y="4124784"/>
            <a:ext cx="5724254"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CSS :</a:t>
            </a:r>
          </a:p>
        </p:txBody>
      </p:sp>
      <p:sp>
        <p:nvSpPr>
          <p:cNvPr id="9" name="TextBox 9"/>
          <p:cNvSpPr txBox="1"/>
          <p:nvPr/>
        </p:nvSpPr>
        <p:spPr>
          <a:xfrm>
            <a:off x="1028700" y="7132136"/>
            <a:ext cx="5724254"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VISUAL STUDIO CODE :</a:t>
            </a:r>
          </a:p>
        </p:txBody>
      </p:sp>
      <p:sp>
        <p:nvSpPr>
          <p:cNvPr id="10" name="TextBox 10"/>
          <p:cNvSpPr txBox="1"/>
          <p:nvPr/>
        </p:nvSpPr>
        <p:spPr>
          <a:xfrm>
            <a:off x="1028700" y="7652552"/>
            <a:ext cx="16681046" cy="803902"/>
          </a:xfrm>
          <a:prstGeom prst="rect">
            <a:avLst/>
          </a:prstGeom>
        </p:spPr>
        <p:txBody>
          <a:bodyPr lIns="0" tIns="0" rIns="0" bIns="0" rtlCol="0" anchor="t">
            <a:spAutoFit/>
          </a:bodyPr>
          <a:lstStyle/>
          <a:p>
            <a:pPr marL="0" lvl="0" indent="0">
              <a:lnSpc>
                <a:spcPts val="3225"/>
              </a:lnSpc>
            </a:pPr>
            <a:r>
              <a:rPr lang="en-US" sz="2150">
                <a:solidFill>
                  <a:srgbClr val="544036"/>
                </a:solidFill>
                <a:latin typeface="Montserrat"/>
              </a:rPr>
              <a:t>Visual studio code is a free and open-source code editor developed by Microsoft and is designed for building and debugging web and cloud applications.</a:t>
            </a:r>
          </a:p>
        </p:txBody>
      </p:sp>
      <p:sp>
        <p:nvSpPr>
          <p:cNvPr id="11" name="TextBox 11"/>
          <p:cNvSpPr txBox="1"/>
          <p:nvPr/>
        </p:nvSpPr>
        <p:spPr>
          <a:xfrm>
            <a:off x="1028700" y="8627904"/>
            <a:ext cx="5724254"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API :</a:t>
            </a:r>
          </a:p>
        </p:txBody>
      </p:sp>
      <p:sp>
        <p:nvSpPr>
          <p:cNvPr id="12" name="TextBox 12"/>
          <p:cNvSpPr txBox="1"/>
          <p:nvPr/>
        </p:nvSpPr>
        <p:spPr>
          <a:xfrm>
            <a:off x="1028700" y="9148320"/>
            <a:ext cx="16681046" cy="803902"/>
          </a:xfrm>
          <a:prstGeom prst="rect">
            <a:avLst/>
          </a:prstGeom>
        </p:spPr>
        <p:txBody>
          <a:bodyPr lIns="0" tIns="0" rIns="0" bIns="0" rtlCol="0" anchor="t">
            <a:spAutoFit/>
          </a:bodyPr>
          <a:lstStyle/>
          <a:p>
            <a:pPr marL="0" lvl="0" indent="0">
              <a:lnSpc>
                <a:spcPts val="3225"/>
              </a:lnSpc>
            </a:pPr>
            <a:r>
              <a:rPr lang="en-US" sz="2150">
                <a:solidFill>
                  <a:srgbClr val="544036"/>
                </a:solidFill>
                <a:latin typeface="Montserrat"/>
              </a:rPr>
              <a:t>An API, or Application Programming Interface, is a set of rules and protocols that allows different software applications to communicate with each other</a:t>
            </a:r>
          </a:p>
        </p:txBody>
      </p:sp>
      <p:sp>
        <p:nvSpPr>
          <p:cNvPr id="13" name="TextBox 13"/>
          <p:cNvSpPr txBox="1"/>
          <p:nvPr/>
        </p:nvSpPr>
        <p:spPr>
          <a:xfrm>
            <a:off x="1028700" y="3133076"/>
            <a:ext cx="16681046" cy="820258"/>
          </a:xfrm>
          <a:prstGeom prst="rect">
            <a:avLst/>
          </a:prstGeom>
        </p:spPr>
        <p:txBody>
          <a:bodyPr lIns="0" tIns="0" rIns="0" bIns="0" rtlCol="0" anchor="t">
            <a:spAutoFit/>
          </a:bodyPr>
          <a:lstStyle/>
          <a:p>
            <a:pPr marL="0" lvl="0" indent="0">
              <a:lnSpc>
                <a:spcPts val="3331"/>
              </a:lnSpc>
            </a:pPr>
            <a:r>
              <a:rPr lang="en-US" sz="2220">
                <a:solidFill>
                  <a:srgbClr val="544036"/>
                </a:solidFill>
                <a:latin typeface="Montserrat"/>
              </a:rPr>
              <a:t>The Hypertext Markup Language or HTML is standard markup language for documents designed to be displayed in a web browser.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4" name="TextBox 4"/>
          <p:cNvSpPr txBox="1"/>
          <p:nvPr/>
        </p:nvSpPr>
        <p:spPr>
          <a:xfrm>
            <a:off x="3383720" y="752475"/>
            <a:ext cx="11275391" cy="984372"/>
          </a:xfrm>
          <a:prstGeom prst="rect">
            <a:avLst/>
          </a:prstGeom>
        </p:spPr>
        <p:txBody>
          <a:bodyPr lIns="0" tIns="0" rIns="0" bIns="0" rtlCol="0" anchor="t">
            <a:spAutoFit/>
          </a:bodyPr>
          <a:lstStyle/>
          <a:p>
            <a:pPr marL="0" lvl="0" indent="0" algn="ctr">
              <a:lnSpc>
                <a:spcPts val="8400"/>
              </a:lnSpc>
            </a:pPr>
            <a:r>
              <a:rPr lang="en-US" sz="5600" dirty="0">
                <a:solidFill>
                  <a:srgbClr val="544036"/>
                </a:solidFill>
                <a:latin typeface="Alice Bold" panose="020B0604020202020204" charset="0"/>
              </a:rPr>
              <a:t>Key Features</a:t>
            </a:r>
          </a:p>
        </p:txBody>
      </p:sp>
      <p:sp>
        <p:nvSpPr>
          <p:cNvPr id="5" name="TextBox 5"/>
          <p:cNvSpPr txBox="1"/>
          <p:nvPr/>
        </p:nvSpPr>
        <p:spPr>
          <a:xfrm>
            <a:off x="1028700" y="2154586"/>
            <a:ext cx="5724254"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WIDE SELECTION :</a:t>
            </a:r>
          </a:p>
        </p:txBody>
      </p:sp>
      <p:sp>
        <p:nvSpPr>
          <p:cNvPr id="6" name="TextBox 6"/>
          <p:cNvSpPr txBox="1"/>
          <p:nvPr/>
        </p:nvSpPr>
        <p:spPr>
          <a:xfrm>
            <a:off x="1028700" y="2779777"/>
            <a:ext cx="16681046" cy="401158"/>
          </a:xfrm>
          <a:prstGeom prst="rect">
            <a:avLst/>
          </a:prstGeom>
        </p:spPr>
        <p:txBody>
          <a:bodyPr lIns="0" tIns="0" rIns="0" bIns="0" rtlCol="0" anchor="t">
            <a:spAutoFit/>
          </a:bodyPr>
          <a:lstStyle/>
          <a:p>
            <a:pPr marL="0" lvl="0" indent="0">
              <a:lnSpc>
                <a:spcPts val="3331"/>
              </a:lnSpc>
            </a:pPr>
            <a:r>
              <a:rPr lang="en-US" sz="2220" dirty="0">
                <a:solidFill>
                  <a:srgbClr val="544036"/>
                </a:solidFill>
                <a:latin typeface="Montserrat"/>
              </a:rPr>
              <a:t>Explore a diverse range of products carefully curated to cater to your every need and desire.</a:t>
            </a:r>
          </a:p>
        </p:txBody>
      </p:sp>
      <p:sp>
        <p:nvSpPr>
          <p:cNvPr id="7" name="TextBox 7"/>
          <p:cNvSpPr txBox="1"/>
          <p:nvPr/>
        </p:nvSpPr>
        <p:spPr>
          <a:xfrm>
            <a:off x="1028700" y="3457159"/>
            <a:ext cx="5724254"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QUALITY GUARANTEE :  </a:t>
            </a:r>
          </a:p>
        </p:txBody>
      </p:sp>
      <p:sp>
        <p:nvSpPr>
          <p:cNvPr id="8" name="TextBox 8"/>
          <p:cNvSpPr txBox="1"/>
          <p:nvPr/>
        </p:nvSpPr>
        <p:spPr>
          <a:xfrm>
            <a:off x="1028700" y="4082350"/>
            <a:ext cx="16681046" cy="820258"/>
          </a:xfrm>
          <a:prstGeom prst="rect">
            <a:avLst/>
          </a:prstGeom>
        </p:spPr>
        <p:txBody>
          <a:bodyPr lIns="0" tIns="0" rIns="0" bIns="0" rtlCol="0" anchor="t">
            <a:spAutoFit/>
          </a:bodyPr>
          <a:lstStyle/>
          <a:p>
            <a:pPr marL="0" lvl="0" indent="0">
              <a:lnSpc>
                <a:spcPts val="3331"/>
              </a:lnSpc>
            </a:pPr>
            <a:r>
              <a:rPr lang="en-US" sz="2220" dirty="0">
                <a:solidFill>
                  <a:srgbClr val="544036"/>
                </a:solidFill>
                <a:latin typeface="Montserrat"/>
              </a:rPr>
              <a:t>We partner with reputable suppliers and brands to ensure that every item you purchase meets our high standards of quality and authenticity</a:t>
            </a:r>
          </a:p>
        </p:txBody>
      </p:sp>
      <p:sp>
        <p:nvSpPr>
          <p:cNvPr id="9" name="TextBox 9"/>
          <p:cNvSpPr txBox="1"/>
          <p:nvPr/>
        </p:nvSpPr>
        <p:spPr>
          <a:xfrm>
            <a:off x="1028700" y="5178832"/>
            <a:ext cx="6072513"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SEAMLESS SHOPPING EXPERIENCE: </a:t>
            </a:r>
          </a:p>
        </p:txBody>
      </p:sp>
      <p:sp>
        <p:nvSpPr>
          <p:cNvPr id="10" name="TextBox 10"/>
          <p:cNvSpPr txBox="1"/>
          <p:nvPr/>
        </p:nvSpPr>
        <p:spPr>
          <a:xfrm>
            <a:off x="1028700" y="5804023"/>
            <a:ext cx="16681046" cy="401158"/>
          </a:xfrm>
          <a:prstGeom prst="rect">
            <a:avLst/>
          </a:prstGeom>
        </p:spPr>
        <p:txBody>
          <a:bodyPr lIns="0" tIns="0" rIns="0" bIns="0" rtlCol="0" anchor="t">
            <a:spAutoFit/>
          </a:bodyPr>
          <a:lstStyle/>
          <a:p>
            <a:pPr marL="0" lvl="0" indent="0">
              <a:lnSpc>
                <a:spcPts val="3331"/>
              </a:lnSpc>
            </a:pPr>
            <a:r>
              <a:rPr lang="en-US" sz="2220">
                <a:solidFill>
                  <a:srgbClr val="544036"/>
                </a:solidFill>
                <a:latin typeface="Montserrat"/>
              </a:rPr>
              <a:t>Our intuitive website design and secure payment gateways make shopping with us a hassle-free affair.</a:t>
            </a:r>
          </a:p>
        </p:txBody>
      </p:sp>
      <p:sp>
        <p:nvSpPr>
          <p:cNvPr id="11" name="TextBox 11"/>
          <p:cNvSpPr txBox="1"/>
          <p:nvPr/>
        </p:nvSpPr>
        <p:spPr>
          <a:xfrm>
            <a:off x="1028700" y="6481405"/>
            <a:ext cx="6072513"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SWIFT DELIVERY: </a:t>
            </a:r>
          </a:p>
        </p:txBody>
      </p:sp>
      <p:sp>
        <p:nvSpPr>
          <p:cNvPr id="12" name="TextBox 12"/>
          <p:cNvSpPr txBox="1"/>
          <p:nvPr/>
        </p:nvSpPr>
        <p:spPr>
          <a:xfrm>
            <a:off x="1028700" y="7106596"/>
            <a:ext cx="16681046" cy="820258"/>
          </a:xfrm>
          <a:prstGeom prst="rect">
            <a:avLst/>
          </a:prstGeom>
        </p:spPr>
        <p:txBody>
          <a:bodyPr lIns="0" tIns="0" rIns="0" bIns="0" rtlCol="0" anchor="t">
            <a:spAutoFit/>
          </a:bodyPr>
          <a:lstStyle/>
          <a:p>
            <a:pPr marL="0" lvl="0" indent="0">
              <a:lnSpc>
                <a:spcPts val="3331"/>
              </a:lnSpc>
            </a:pPr>
            <a:r>
              <a:rPr lang="en-US" sz="2220" dirty="0">
                <a:solidFill>
                  <a:srgbClr val="544036"/>
                </a:solidFill>
                <a:latin typeface="Montserrat"/>
              </a:rPr>
              <a:t>Say goodbye to long waits. We prioritize fast shipping to get your purchases to your doorstep in the shortest time possible.</a:t>
            </a:r>
          </a:p>
        </p:txBody>
      </p:sp>
      <p:sp>
        <p:nvSpPr>
          <p:cNvPr id="13" name="TextBox 13"/>
          <p:cNvSpPr txBox="1"/>
          <p:nvPr/>
        </p:nvSpPr>
        <p:spPr>
          <a:xfrm>
            <a:off x="1028700" y="8317890"/>
            <a:ext cx="6072513" cy="396591"/>
          </a:xfrm>
          <a:prstGeom prst="rect">
            <a:avLst/>
          </a:prstGeom>
        </p:spPr>
        <p:txBody>
          <a:bodyPr lIns="0" tIns="0" rIns="0" bIns="0" rtlCol="0" anchor="t">
            <a:spAutoFit/>
          </a:bodyPr>
          <a:lstStyle/>
          <a:p>
            <a:pPr marL="0" lvl="0" indent="0">
              <a:lnSpc>
                <a:spcPts val="3279"/>
              </a:lnSpc>
            </a:pPr>
            <a:r>
              <a:rPr lang="en-US" sz="2522">
                <a:solidFill>
                  <a:srgbClr val="B4583C"/>
                </a:solidFill>
                <a:latin typeface="Montserrat"/>
              </a:rPr>
              <a:t>DEDICATED SUPPORT:</a:t>
            </a:r>
          </a:p>
        </p:txBody>
      </p:sp>
      <p:sp>
        <p:nvSpPr>
          <p:cNvPr id="14" name="TextBox 14"/>
          <p:cNvSpPr txBox="1"/>
          <p:nvPr/>
        </p:nvSpPr>
        <p:spPr>
          <a:xfrm>
            <a:off x="1028700" y="8943080"/>
            <a:ext cx="16681046" cy="401158"/>
          </a:xfrm>
          <a:prstGeom prst="rect">
            <a:avLst/>
          </a:prstGeom>
        </p:spPr>
        <p:txBody>
          <a:bodyPr lIns="0" tIns="0" rIns="0" bIns="0" rtlCol="0" anchor="t">
            <a:spAutoFit/>
          </a:bodyPr>
          <a:lstStyle/>
          <a:p>
            <a:pPr marL="0" lvl="0" indent="0">
              <a:lnSpc>
                <a:spcPts val="3331"/>
              </a:lnSpc>
            </a:pPr>
            <a:r>
              <a:rPr lang="en-US" sz="2220" dirty="0">
                <a:solidFill>
                  <a:srgbClr val="544036"/>
                </a:solidFill>
                <a:latin typeface="Montserrat"/>
              </a:rPr>
              <a:t>Have a question or need assistance? Our friendly customer support team is always ready to lend a helping hand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37" r="-37"/>
            </a:stretch>
          </a:blipFill>
        </p:spPr>
        <p:txBody>
          <a:bodyPr/>
          <a:lstStyle/>
          <a:p>
            <a:endParaRPr lang="en-IN"/>
          </a:p>
        </p:txBody>
      </p:sp>
      <p:sp>
        <p:nvSpPr>
          <p:cNvPr id="3" name="TextBox 3"/>
          <p:cNvSpPr txBox="1"/>
          <p:nvPr/>
        </p:nvSpPr>
        <p:spPr>
          <a:xfrm>
            <a:off x="2177501" y="4065311"/>
            <a:ext cx="13932998" cy="1115690"/>
          </a:xfrm>
          <a:prstGeom prst="rect">
            <a:avLst/>
          </a:prstGeom>
        </p:spPr>
        <p:txBody>
          <a:bodyPr lIns="0" tIns="0" rIns="0" bIns="0" rtlCol="0" anchor="t">
            <a:spAutoFit/>
          </a:bodyPr>
          <a:lstStyle/>
          <a:p>
            <a:pPr marL="0" lvl="0" indent="0" algn="ctr">
              <a:lnSpc>
                <a:spcPts val="8706"/>
              </a:lnSpc>
            </a:pPr>
            <a:r>
              <a:rPr lang="en-US" sz="7316" dirty="0">
                <a:solidFill>
                  <a:srgbClr val="FFFFFF"/>
                </a:solidFill>
                <a:latin typeface="Algerian" panose="04020705040A02060702" pitchFamily="82" charset="0"/>
              </a:rPr>
              <a:t>Project Highlights</a:t>
            </a:r>
          </a:p>
        </p:txBody>
      </p:sp>
      <p:sp>
        <p:nvSpPr>
          <p:cNvPr id="4" name="TextBox 4"/>
          <p:cNvSpPr txBox="1"/>
          <p:nvPr/>
        </p:nvSpPr>
        <p:spPr>
          <a:xfrm>
            <a:off x="12933517" y="1047750"/>
            <a:ext cx="4325783" cy="311868"/>
          </a:xfrm>
          <a:prstGeom prst="rect">
            <a:avLst/>
          </a:prstGeom>
        </p:spPr>
        <p:txBody>
          <a:bodyPr lIns="0" tIns="0" rIns="0" bIns="0" rtlCol="0" anchor="t">
            <a:spAutoFit/>
          </a:bodyPr>
          <a:lstStyle/>
          <a:p>
            <a:pPr marL="0" lvl="0" indent="0" algn="r">
              <a:lnSpc>
                <a:spcPts val="2482"/>
              </a:lnSpc>
            </a:pPr>
            <a:r>
              <a:rPr lang="en-US" sz="2177">
                <a:solidFill>
                  <a:srgbClr val="FFFFFF"/>
                </a:solidFill>
                <a:latin typeface="Montserrat"/>
              </a:rPr>
              <a:t>SHOPPER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1B096"/>
        </a:solidFill>
        <a:effectLst/>
      </p:bgPr>
    </p:bg>
    <p:spTree>
      <p:nvGrpSpPr>
        <p:cNvPr id="1" name=""/>
        <p:cNvGrpSpPr/>
        <p:nvPr/>
      </p:nvGrpSpPr>
      <p:grpSpPr>
        <a:xfrm>
          <a:off x="0" y="0"/>
          <a:ext cx="0" cy="0"/>
          <a:chOff x="0" y="0"/>
          <a:chExt cx="0" cy="0"/>
        </a:xfrm>
      </p:grpSpPr>
      <p:sp>
        <p:nvSpPr>
          <p:cNvPr id="2" name="AutoShape 2"/>
          <p:cNvSpPr/>
          <p:nvPr/>
        </p:nvSpPr>
        <p:spPr>
          <a:xfrm>
            <a:off x="0" y="0"/>
            <a:ext cx="6752954" cy="10287000"/>
          </a:xfrm>
          <a:prstGeom prst="rect">
            <a:avLst/>
          </a:prstGeom>
          <a:solidFill>
            <a:srgbClr val="CB8465"/>
          </a:solidFill>
        </p:spPr>
        <p:txBody>
          <a:bodyPr/>
          <a:lstStyle/>
          <a:p>
            <a:endParaRPr lang="en-IN"/>
          </a:p>
        </p:txBody>
      </p:sp>
      <p:sp>
        <p:nvSpPr>
          <p:cNvPr id="3" name="TextBox 3"/>
          <p:cNvSpPr txBox="1"/>
          <p:nvPr/>
        </p:nvSpPr>
        <p:spPr>
          <a:xfrm>
            <a:off x="1028700" y="1009650"/>
            <a:ext cx="5724254" cy="396591"/>
          </a:xfrm>
          <a:prstGeom prst="rect">
            <a:avLst/>
          </a:prstGeom>
        </p:spPr>
        <p:txBody>
          <a:bodyPr lIns="0" tIns="0" rIns="0" bIns="0" rtlCol="0" anchor="t">
            <a:spAutoFit/>
          </a:bodyPr>
          <a:lstStyle/>
          <a:p>
            <a:pPr marL="0" lvl="0" indent="0">
              <a:lnSpc>
                <a:spcPts val="3279"/>
              </a:lnSpc>
            </a:pPr>
            <a:r>
              <a:rPr lang="en-US" sz="2522">
                <a:solidFill>
                  <a:srgbClr val="544036"/>
                </a:solidFill>
                <a:latin typeface="Montserrat"/>
              </a:rPr>
              <a:t>INTUITIVE USER INTERFACE: </a:t>
            </a:r>
          </a:p>
        </p:txBody>
      </p:sp>
      <p:sp>
        <p:nvSpPr>
          <p:cNvPr id="4" name="TextBox 4"/>
          <p:cNvSpPr txBox="1"/>
          <p:nvPr/>
        </p:nvSpPr>
        <p:spPr>
          <a:xfrm>
            <a:off x="1028700" y="1543901"/>
            <a:ext cx="16681046" cy="820258"/>
          </a:xfrm>
          <a:prstGeom prst="rect">
            <a:avLst/>
          </a:prstGeom>
        </p:spPr>
        <p:txBody>
          <a:bodyPr lIns="0" tIns="0" rIns="0" bIns="0" rtlCol="0" anchor="t">
            <a:spAutoFit/>
          </a:bodyPr>
          <a:lstStyle/>
          <a:p>
            <a:pPr marL="0" lvl="0" indent="0">
              <a:lnSpc>
                <a:spcPts val="3331"/>
              </a:lnSpc>
            </a:pPr>
            <a:r>
              <a:rPr lang="en-US" sz="2220">
                <a:solidFill>
                  <a:srgbClr val="FFFFFF"/>
                </a:solidFill>
                <a:latin typeface="Montserrat"/>
              </a:rPr>
              <a:t>Designed a modern and intuitive user interface that enhances usability and encourages conversion, resulting in a user-friendly browsing and shopping experience.</a:t>
            </a:r>
          </a:p>
        </p:txBody>
      </p:sp>
      <p:sp>
        <p:nvSpPr>
          <p:cNvPr id="5" name="TextBox 5"/>
          <p:cNvSpPr txBox="1"/>
          <p:nvPr/>
        </p:nvSpPr>
        <p:spPr>
          <a:xfrm>
            <a:off x="993753" y="2545133"/>
            <a:ext cx="5724254" cy="396591"/>
          </a:xfrm>
          <a:prstGeom prst="rect">
            <a:avLst/>
          </a:prstGeom>
        </p:spPr>
        <p:txBody>
          <a:bodyPr lIns="0" tIns="0" rIns="0" bIns="0" rtlCol="0" anchor="t">
            <a:spAutoFit/>
          </a:bodyPr>
          <a:lstStyle/>
          <a:p>
            <a:pPr marL="0" lvl="0" indent="0">
              <a:lnSpc>
                <a:spcPts val="3279"/>
              </a:lnSpc>
            </a:pPr>
            <a:r>
              <a:rPr lang="en-US" sz="2522">
                <a:solidFill>
                  <a:srgbClr val="544036"/>
                </a:solidFill>
                <a:latin typeface="Montserrat"/>
              </a:rPr>
              <a:t>RESPONSIVE DESIGN:</a:t>
            </a:r>
          </a:p>
        </p:txBody>
      </p:sp>
      <p:sp>
        <p:nvSpPr>
          <p:cNvPr id="6" name="TextBox 6"/>
          <p:cNvSpPr txBox="1"/>
          <p:nvPr/>
        </p:nvSpPr>
        <p:spPr>
          <a:xfrm>
            <a:off x="993753" y="3075074"/>
            <a:ext cx="16681046" cy="820258"/>
          </a:xfrm>
          <a:prstGeom prst="rect">
            <a:avLst/>
          </a:prstGeom>
        </p:spPr>
        <p:txBody>
          <a:bodyPr lIns="0" tIns="0" rIns="0" bIns="0" rtlCol="0" anchor="t">
            <a:spAutoFit/>
          </a:bodyPr>
          <a:lstStyle/>
          <a:p>
            <a:pPr marL="0" lvl="0" indent="0">
              <a:lnSpc>
                <a:spcPts val="3331"/>
              </a:lnSpc>
            </a:pPr>
            <a:r>
              <a:rPr lang="en-US" sz="2220">
                <a:solidFill>
                  <a:srgbClr val="FFFFFF"/>
                </a:solidFill>
                <a:latin typeface="Montserrat"/>
              </a:rPr>
              <a:t>Implemented a responsive design approach to ensure optimal performance and consistency across all devices, including desktops, tablets, and smartphones..</a:t>
            </a:r>
          </a:p>
        </p:txBody>
      </p:sp>
      <p:sp>
        <p:nvSpPr>
          <p:cNvPr id="7" name="TextBox 7"/>
          <p:cNvSpPr txBox="1"/>
          <p:nvPr/>
        </p:nvSpPr>
        <p:spPr>
          <a:xfrm>
            <a:off x="1028700" y="4076306"/>
            <a:ext cx="5724254" cy="396591"/>
          </a:xfrm>
          <a:prstGeom prst="rect">
            <a:avLst/>
          </a:prstGeom>
        </p:spPr>
        <p:txBody>
          <a:bodyPr lIns="0" tIns="0" rIns="0" bIns="0" rtlCol="0" anchor="t">
            <a:spAutoFit/>
          </a:bodyPr>
          <a:lstStyle/>
          <a:p>
            <a:pPr marL="0" lvl="0" indent="0">
              <a:lnSpc>
                <a:spcPts val="3279"/>
              </a:lnSpc>
            </a:pPr>
            <a:r>
              <a:rPr lang="en-US" sz="2522">
                <a:solidFill>
                  <a:srgbClr val="544036"/>
                </a:solidFill>
                <a:latin typeface="Montserrat"/>
              </a:rPr>
              <a:t>PRODUCT DISCOVERY:</a:t>
            </a:r>
          </a:p>
        </p:txBody>
      </p:sp>
      <p:sp>
        <p:nvSpPr>
          <p:cNvPr id="8" name="TextBox 8"/>
          <p:cNvSpPr txBox="1"/>
          <p:nvPr/>
        </p:nvSpPr>
        <p:spPr>
          <a:xfrm>
            <a:off x="1028700" y="4606247"/>
            <a:ext cx="16681046" cy="820258"/>
          </a:xfrm>
          <a:prstGeom prst="rect">
            <a:avLst/>
          </a:prstGeom>
        </p:spPr>
        <p:txBody>
          <a:bodyPr lIns="0" tIns="0" rIns="0" bIns="0" rtlCol="0" anchor="t">
            <a:spAutoFit/>
          </a:bodyPr>
          <a:lstStyle/>
          <a:p>
            <a:pPr marL="0" lvl="0" indent="0">
              <a:lnSpc>
                <a:spcPts val="3331"/>
              </a:lnSpc>
            </a:pPr>
            <a:r>
              <a:rPr lang="en-US" sz="2220">
                <a:solidFill>
                  <a:srgbClr val="FFFFFF"/>
                </a:solidFill>
                <a:latin typeface="Montserrat"/>
              </a:rPr>
              <a:t>Enhanced product discovery with advanced search functionality, filters, and sorting options, enabling customers to easily find the products they're looking for.</a:t>
            </a:r>
          </a:p>
        </p:txBody>
      </p:sp>
      <p:sp>
        <p:nvSpPr>
          <p:cNvPr id="9" name="TextBox 9"/>
          <p:cNvSpPr txBox="1"/>
          <p:nvPr/>
        </p:nvSpPr>
        <p:spPr>
          <a:xfrm>
            <a:off x="993753" y="5607480"/>
            <a:ext cx="6313617" cy="396591"/>
          </a:xfrm>
          <a:prstGeom prst="rect">
            <a:avLst/>
          </a:prstGeom>
        </p:spPr>
        <p:txBody>
          <a:bodyPr lIns="0" tIns="0" rIns="0" bIns="0" rtlCol="0" anchor="t">
            <a:spAutoFit/>
          </a:bodyPr>
          <a:lstStyle/>
          <a:p>
            <a:pPr marL="0" lvl="0" indent="0">
              <a:lnSpc>
                <a:spcPts val="3279"/>
              </a:lnSpc>
            </a:pPr>
            <a:r>
              <a:rPr lang="en-US" sz="2522">
                <a:solidFill>
                  <a:srgbClr val="544036"/>
                </a:solidFill>
                <a:latin typeface="Montserrat"/>
              </a:rPr>
              <a:t>STREAMLINED CHECKOUT PROCESS:</a:t>
            </a:r>
          </a:p>
        </p:txBody>
      </p:sp>
      <p:sp>
        <p:nvSpPr>
          <p:cNvPr id="10" name="TextBox 10"/>
          <p:cNvSpPr txBox="1"/>
          <p:nvPr/>
        </p:nvSpPr>
        <p:spPr>
          <a:xfrm>
            <a:off x="1028700" y="6137420"/>
            <a:ext cx="16681046" cy="820258"/>
          </a:xfrm>
          <a:prstGeom prst="rect">
            <a:avLst/>
          </a:prstGeom>
        </p:spPr>
        <p:txBody>
          <a:bodyPr lIns="0" tIns="0" rIns="0" bIns="0" rtlCol="0" anchor="t">
            <a:spAutoFit/>
          </a:bodyPr>
          <a:lstStyle/>
          <a:p>
            <a:pPr marL="0" lvl="0" indent="0">
              <a:lnSpc>
                <a:spcPts val="3331"/>
              </a:lnSpc>
            </a:pPr>
            <a:r>
              <a:rPr lang="en-US" sz="2220">
                <a:solidFill>
                  <a:srgbClr val="FFFFFF"/>
                </a:solidFill>
                <a:latin typeface="Montserrat"/>
              </a:rPr>
              <a:t>Optimized the checkout process for simplicity and efficiency, reducing cart abandonment rates and increasing conversion rates.</a:t>
            </a:r>
          </a:p>
        </p:txBody>
      </p:sp>
      <p:sp>
        <p:nvSpPr>
          <p:cNvPr id="11" name="TextBox 11"/>
          <p:cNvSpPr txBox="1"/>
          <p:nvPr/>
        </p:nvSpPr>
        <p:spPr>
          <a:xfrm>
            <a:off x="1028700" y="7138653"/>
            <a:ext cx="6313617" cy="396591"/>
          </a:xfrm>
          <a:prstGeom prst="rect">
            <a:avLst/>
          </a:prstGeom>
        </p:spPr>
        <p:txBody>
          <a:bodyPr lIns="0" tIns="0" rIns="0" bIns="0" rtlCol="0" anchor="t">
            <a:spAutoFit/>
          </a:bodyPr>
          <a:lstStyle/>
          <a:p>
            <a:pPr marL="0" lvl="0" indent="0">
              <a:lnSpc>
                <a:spcPts val="3279"/>
              </a:lnSpc>
            </a:pPr>
            <a:r>
              <a:rPr lang="en-US" sz="2522">
                <a:solidFill>
                  <a:srgbClr val="544036"/>
                </a:solidFill>
                <a:latin typeface="Montserrat"/>
              </a:rPr>
              <a:t>SECURE PAYMENTS:</a:t>
            </a:r>
          </a:p>
        </p:txBody>
      </p:sp>
      <p:sp>
        <p:nvSpPr>
          <p:cNvPr id="12" name="TextBox 12"/>
          <p:cNvSpPr txBox="1"/>
          <p:nvPr/>
        </p:nvSpPr>
        <p:spPr>
          <a:xfrm>
            <a:off x="1028700" y="7668593"/>
            <a:ext cx="16681046" cy="820258"/>
          </a:xfrm>
          <a:prstGeom prst="rect">
            <a:avLst/>
          </a:prstGeom>
        </p:spPr>
        <p:txBody>
          <a:bodyPr lIns="0" tIns="0" rIns="0" bIns="0" rtlCol="0" anchor="t">
            <a:spAutoFit/>
          </a:bodyPr>
          <a:lstStyle/>
          <a:p>
            <a:pPr marL="0" lvl="0" indent="0">
              <a:lnSpc>
                <a:spcPts val="3331"/>
              </a:lnSpc>
            </a:pPr>
            <a:r>
              <a:rPr lang="en-US" sz="2220" dirty="0">
                <a:solidFill>
                  <a:srgbClr val="FFFFFF"/>
                </a:solidFill>
                <a:latin typeface="Montserrat"/>
              </a:rPr>
              <a:t>Integrated secure payment gateways such as Stripe and PayPal to offer multiple payment options and ensure the safety of customer transactions.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937</Words>
  <Application>Microsoft Office PowerPoint</Application>
  <PresentationFormat>Custom</PresentationFormat>
  <Paragraphs>101</Paragraphs>
  <Slides>18</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18</vt:i4>
      </vt:variant>
    </vt:vector>
  </HeadingPairs>
  <TitlesOfParts>
    <vt:vector size="32" baseType="lpstr">
      <vt:lpstr>Arimo Bold</vt:lpstr>
      <vt:lpstr>Calibri</vt:lpstr>
      <vt:lpstr>Gagalin</vt:lpstr>
      <vt:lpstr>Alice Bold</vt:lpstr>
      <vt:lpstr>Arimo</vt:lpstr>
      <vt:lpstr>Lazord Sans Serif Expanded</vt:lpstr>
      <vt:lpstr>Harrington</vt:lpstr>
      <vt:lpstr>Alice</vt:lpstr>
      <vt:lpstr>Arial</vt:lpstr>
      <vt:lpstr>Algerian</vt:lpstr>
      <vt:lpstr>Montserrat Bold</vt:lpstr>
      <vt:lpstr>Montserrat</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Cream and Brown Professional Business Project Presentation</dc:title>
  <cp:lastModifiedBy>Kushagra Juneja</cp:lastModifiedBy>
  <cp:revision>4</cp:revision>
  <dcterms:created xsi:type="dcterms:W3CDTF">2006-08-16T00:00:00Z</dcterms:created>
  <dcterms:modified xsi:type="dcterms:W3CDTF">2024-05-01T12:47:24Z</dcterms:modified>
  <dc:identifier>DAGDu7vozxg</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2024-05-01T12:47:23Z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9eaaca15-3488-4bed-94e4-03ecb2820107</vt:lpwstr>
  </property>
  <property fmtid="{D5CDD505-2E9C-101B-9397-08002B2CF9AE}" pid="7" name="MSIP_Label_defa4170-0d19-0005-0004-bc88714345d2_ActionId">
    <vt:lpwstr>fab1d42f-6e36-446f-a7dd-21bd6cbfbe0b</vt:lpwstr>
  </property>
  <property fmtid="{D5CDD505-2E9C-101B-9397-08002B2CF9AE}" pid="8" name="MSIP_Label_defa4170-0d19-0005-0004-bc88714345d2_ContentBits">
    <vt:lpwstr>0</vt:lpwstr>
  </property>
</Properties>
</file>

<file path=docProps/thumbnail.jpeg>
</file>